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63" r:id="rId3"/>
    <p:sldId id="261" r:id="rId4"/>
    <p:sldId id="262" r:id="rId5"/>
    <p:sldId id="257" r:id="rId6"/>
    <p:sldId id="258" r:id="rId7"/>
    <p:sldId id="259" r:id="rId8"/>
    <p:sldId id="260" r:id="rId9"/>
    <p:sldId id="272" r:id="rId10"/>
    <p:sldId id="273" r:id="rId11"/>
    <p:sldId id="265" r:id="rId12"/>
    <p:sldId id="280" r:id="rId13"/>
    <p:sldId id="266" r:id="rId14"/>
    <p:sldId id="278" r:id="rId15"/>
    <p:sldId id="277" r:id="rId16"/>
    <p:sldId id="267" r:id="rId17"/>
    <p:sldId id="274" r:id="rId18"/>
    <p:sldId id="275" r:id="rId19"/>
    <p:sldId id="276" r:id="rId20"/>
    <p:sldId id="281" r:id="rId21"/>
    <p:sldId id="282" r:id="rId22"/>
    <p:sldId id="269" r:id="rId23"/>
    <p:sldId id="268" r:id="rId24"/>
    <p:sldId id="283" r:id="rId25"/>
    <p:sldId id="284" r:id="rId26"/>
    <p:sldId id="285" r:id="rId27"/>
    <p:sldId id="286" r:id="rId28"/>
    <p:sldId id="287" r:id="rId29"/>
    <p:sldId id="288" r:id="rId30"/>
    <p:sldId id="289" r:id="rId31"/>
    <p:sldId id="290" r:id="rId32"/>
    <p:sldId id="291" r:id="rId33"/>
    <p:sldId id="293" r:id="rId34"/>
    <p:sldId id="292"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B8B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6722" autoAdjust="0"/>
  </p:normalViewPr>
  <p:slideViewPr>
    <p:cSldViewPr snapToGrid="0">
      <p:cViewPr varScale="1">
        <p:scale>
          <a:sx n="99" d="100"/>
          <a:sy n="99" d="100"/>
        </p:scale>
        <p:origin x="97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CD064E-05FC-4E18-9D0C-A4994F368CAC}" type="datetimeFigureOut">
              <a:rPr lang="en-US" smtClean="0"/>
              <a:t>3/6/2021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20A7C7-CA8D-4C49-BCFB-55E6C5267475}" type="slidenum">
              <a:rPr lang="en-US" smtClean="0"/>
              <a:t>‹#›</a:t>
            </a:fld>
            <a:endParaRPr lang="en-US"/>
          </a:p>
        </p:txBody>
      </p:sp>
    </p:spTree>
    <p:extLst>
      <p:ext uri="{BB962C8B-B14F-4D97-AF65-F5344CB8AC3E}">
        <p14:creationId xmlns:p14="http://schemas.microsoft.com/office/powerpoint/2010/main" val="4282362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But need to be careful with patterns because we can easily jump to conclusions and see causality when it is not there. Need to be careful with storytelling too because we must ensure that we are accurately and truthfully representing the data. Explore the data first and then craft the message rather than the other way around.</a:t>
            </a:r>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5</a:t>
            </a:fld>
            <a:endParaRPr lang="en-US"/>
          </a:p>
        </p:txBody>
      </p:sp>
    </p:spTree>
    <p:extLst>
      <p:ext uri="{BB962C8B-B14F-4D97-AF65-F5344CB8AC3E}">
        <p14:creationId xmlns:p14="http://schemas.microsoft.com/office/powerpoint/2010/main" val="2349928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makes an effective data visualization?</a:t>
            </a:r>
          </a:p>
          <a:p>
            <a:r>
              <a:rPr lang="en-US" sz="1200" b="0" i="0" u="none" strike="noStrike" kern="1200" dirty="0">
                <a:solidFill>
                  <a:schemeClr val="tx1"/>
                </a:solidFill>
                <a:effectLst/>
                <a:latin typeface="+mn-lt"/>
                <a:ea typeface="+mn-ea"/>
                <a:cs typeface="+mn-cs"/>
              </a:rPr>
              <a:t>This is not a simple question with a straightforward answer, but broadly speaking, it is important to be honest and truthful and accurately represent the data while keeping in mind the audience, the goal to inform the audience, and the principles around how humans perceive visual elements. </a:t>
            </a:r>
          </a:p>
          <a:p>
            <a:endParaRPr lang="en-US" sz="1200" b="0" i="0" u="none" strike="noStrike" kern="1200" dirty="0">
              <a:solidFill>
                <a:schemeClr val="tx1"/>
              </a:solidFill>
              <a:effectLst/>
              <a:latin typeface="+mn-lt"/>
              <a:ea typeface="+mn-ea"/>
              <a:cs typeface="+mn-cs"/>
            </a:endParaRPr>
          </a:p>
          <a:p>
            <a:r>
              <a:rPr lang="en-US" sz="1200" b="0" i="0" dirty="0">
                <a:solidFill>
                  <a:srgbClr val="808080"/>
                </a:solidFill>
                <a:effectLst/>
              </a:rPr>
              <a:t>Cairo, A. (2016). </a:t>
            </a:r>
            <a:r>
              <a:rPr lang="en-US" sz="1200" b="0" i="1" dirty="0">
                <a:solidFill>
                  <a:srgbClr val="808080"/>
                </a:solidFill>
                <a:effectLst/>
              </a:rPr>
              <a:t>The truthful art: Data, charts, and maps for communication.</a:t>
            </a:r>
            <a:r>
              <a:rPr lang="en-US" sz="1200" b="0" i="0" dirty="0">
                <a:solidFill>
                  <a:srgbClr val="808080"/>
                </a:solidFill>
                <a:effectLst/>
              </a:rPr>
              <a:t> New Riders</a:t>
            </a:r>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8</a:t>
            </a:fld>
            <a:endParaRPr lang="en-US"/>
          </a:p>
        </p:txBody>
      </p:sp>
    </p:spTree>
    <p:extLst>
      <p:ext uri="{BB962C8B-B14F-4D97-AF65-F5344CB8AC3E}">
        <p14:creationId xmlns:p14="http://schemas.microsoft.com/office/powerpoint/2010/main" val="1569506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Preattentive</a:t>
            </a:r>
            <a:r>
              <a:rPr lang="en-US" dirty="0"/>
              <a:t> attributes </a:t>
            </a:r>
          </a:p>
          <a:p>
            <a:endParaRPr lang="en-US" dirty="0"/>
          </a:p>
          <a:p>
            <a:r>
              <a:rPr lang="en-US" dirty="0"/>
              <a:t>Source: https://www.perceptualedge.com/articles/ie/visual_perception.pdf</a:t>
            </a:r>
          </a:p>
        </p:txBody>
      </p:sp>
      <p:sp>
        <p:nvSpPr>
          <p:cNvPr id="4" name="Slide Number Placeholder 3"/>
          <p:cNvSpPr>
            <a:spLocks noGrp="1"/>
          </p:cNvSpPr>
          <p:nvPr>
            <p:ph type="sldNum" sz="quarter" idx="5"/>
          </p:nvPr>
        </p:nvSpPr>
        <p:spPr/>
        <p:txBody>
          <a:bodyPr/>
          <a:lstStyle/>
          <a:p>
            <a:fld id="{3C20A7C7-CA8D-4C49-BCFB-55E6C5267475}" type="slidenum">
              <a:rPr lang="en-US" smtClean="0"/>
              <a:t>9</a:t>
            </a:fld>
            <a:endParaRPr lang="en-US"/>
          </a:p>
        </p:txBody>
      </p:sp>
    </p:spTree>
    <p:extLst>
      <p:ext uri="{BB962C8B-B14F-4D97-AF65-F5344CB8AC3E}">
        <p14:creationId xmlns:p14="http://schemas.microsoft.com/office/powerpoint/2010/main" val="1981089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Gestalt Principles</a:t>
            </a:r>
          </a:p>
          <a:p>
            <a:endParaRPr lang="en-US" dirty="0"/>
          </a:p>
          <a:p>
            <a:r>
              <a:rPr lang="en-US" dirty="0"/>
              <a:t>Source: https://uxcam.com/blog/gestalt-principles/</a:t>
            </a:r>
          </a:p>
        </p:txBody>
      </p:sp>
      <p:sp>
        <p:nvSpPr>
          <p:cNvPr id="4" name="Slide Number Placeholder 3"/>
          <p:cNvSpPr>
            <a:spLocks noGrp="1"/>
          </p:cNvSpPr>
          <p:nvPr>
            <p:ph type="sldNum" sz="quarter" idx="5"/>
          </p:nvPr>
        </p:nvSpPr>
        <p:spPr/>
        <p:txBody>
          <a:bodyPr/>
          <a:lstStyle/>
          <a:p>
            <a:fld id="{3C20A7C7-CA8D-4C49-BCFB-55E6C5267475}" type="slidenum">
              <a:rPr lang="en-US" smtClean="0"/>
              <a:t>10</a:t>
            </a:fld>
            <a:endParaRPr lang="en-US"/>
          </a:p>
        </p:txBody>
      </p:sp>
    </p:spTree>
    <p:extLst>
      <p:ext uri="{BB962C8B-B14F-4D97-AF65-F5344CB8AC3E}">
        <p14:creationId xmlns:p14="http://schemas.microsoft.com/office/powerpoint/2010/main" val="38890204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808080"/>
                </a:solidFill>
                <a:effectLst/>
              </a:rPr>
              <a:t>Cairo, A. (2016). </a:t>
            </a:r>
            <a:r>
              <a:rPr lang="en-US" sz="1200" b="0" i="1" dirty="0">
                <a:solidFill>
                  <a:srgbClr val="808080"/>
                </a:solidFill>
                <a:effectLst/>
              </a:rPr>
              <a:t>The truthful art: Data, charts, and maps for communication.</a:t>
            </a:r>
            <a:r>
              <a:rPr lang="en-US" sz="1200" b="0" i="0" dirty="0">
                <a:solidFill>
                  <a:srgbClr val="808080"/>
                </a:solidFill>
                <a:effectLst/>
              </a:rPr>
              <a:t> New Riders</a:t>
            </a:r>
            <a:endParaRPr lang="en-US" dirty="0"/>
          </a:p>
          <a:p>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11</a:t>
            </a:fld>
            <a:endParaRPr lang="en-US"/>
          </a:p>
        </p:txBody>
      </p:sp>
    </p:spTree>
    <p:extLst>
      <p:ext uri="{BB962C8B-B14F-4D97-AF65-F5344CB8AC3E}">
        <p14:creationId xmlns:p14="http://schemas.microsoft.com/office/powerpoint/2010/main" val="2387033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gg = grammar of graphics</a:t>
            </a:r>
          </a:p>
          <a:p>
            <a:endParaRPr lang="en-US" dirty="0"/>
          </a:p>
          <a:p>
            <a:r>
              <a:rPr lang="en-US" dirty="0"/>
              <a:t>Source: http://vita.had.co.nz/papers/layered-grammar.pdf</a:t>
            </a:r>
          </a:p>
          <a:p>
            <a:r>
              <a:rPr lang="en-US" dirty="0"/>
              <a:t>Source: </a:t>
            </a:r>
            <a:r>
              <a:rPr lang="en-US" sz="1200" b="0" i="0" kern="1200" dirty="0">
                <a:solidFill>
                  <a:schemeClr val="tx1"/>
                </a:solidFill>
                <a:effectLst/>
                <a:latin typeface="+mn-lt"/>
                <a:ea typeface="+mn-ea"/>
                <a:cs typeface="+mn-cs"/>
              </a:rPr>
              <a:t>Healy, K. (2019). </a:t>
            </a:r>
            <a:r>
              <a:rPr lang="en-US" sz="1200" b="0" i="1" kern="1200" dirty="0">
                <a:solidFill>
                  <a:schemeClr val="tx1"/>
                </a:solidFill>
                <a:effectLst/>
                <a:latin typeface="+mn-lt"/>
                <a:ea typeface="+mn-ea"/>
                <a:cs typeface="+mn-cs"/>
              </a:rPr>
              <a:t>Data visualization: A practical introduction</a:t>
            </a:r>
            <a:r>
              <a:rPr lang="en-US" sz="1200" b="0" i="0" kern="1200" dirty="0">
                <a:solidFill>
                  <a:schemeClr val="tx1"/>
                </a:solidFill>
                <a:effectLst/>
                <a:latin typeface="+mn-lt"/>
                <a:ea typeface="+mn-ea"/>
                <a:cs typeface="+mn-cs"/>
              </a:rPr>
              <a:t>. Princeton ; Oxford: Princeton University Press</a:t>
            </a:r>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13</a:t>
            </a:fld>
            <a:endParaRPr lang="en-US"/>
          </a:p>
        </p:txBody>
      </p:sp>
    </p:spTree>
    <p:extLst>
      <p:ext uri="{BB962C8B-B14F-4D97-AF65-F5344CB8AC3E}">
        <p14:creationId xmlns:p14="http://schemas.microsoft.com/office/powerpoint/2010/main" val="18363987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17</a:t>
            </a:fld>
            <a:endParaRPr lang="en-US"/>
          </a:p>
        </p:txBody>
      </p:sp>
    </p:spTree>
    <p:extLst>
      <p:ext uri="{BB962C8B-B14F-4D97-AF65-F5344CB8AC3E}">
        <p14:creationId xmlns:p14="http://schemas.microsoft.com/office/powerpoint/2010/main" val="252622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C2873-41B8-4344-BBCD-3AF680B6E1B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25C46F2-E50A-4A52-9BD0-D6CE0A8836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48D275-F924-48BC-A949-84C5E4D64A38}"/>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57183A1E-5C21-4908-96D0-09D899B4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D5C029-E0E7-4AD4-9250-E4BBDFE993A2}"/>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5712616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A1B51-9658-44C4-A450-A3B55C3E737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CF451E-A9EC-4821-B1D9-B6F4E23B294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83E93B-83C6-4183-B8B9-3A62AB363820}"/>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BF3923F5-DEDC-42C3-BFCA-5DFB4E027E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8975C-482B-4635-977A-AB1A35EEB3E5}"/>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2213496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2EAAB8-6FE7-440F-B802-6C3C99F859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D2B74D-2C8E-4AD9-9100-3AF02ADF32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47E97A-D934-4ED0-8BA2-ADB4F86305BC}"/>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EC6FC2D2-2794-4C04-B6BF-46E4E3772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B7F7FB-56F6-4EE5-A718-71556CC05C83}"/>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854906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423A8-A10F-438D-B66A-154A018457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69B05E-9AAC-45B8-9A6F-799B154397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366E29-3B2B-4866-B093-53BF8782F665}"/>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4CF6603E-8E3B-4566-BF1D-A1207B8117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31FD09-4E9A-407F-A517-4ABD6D356A44}"/>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456052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5FD78-B838-41D1-87F2-F6B53A4891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02834E-3E62-49EF-BFEA-5E96F81A80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CAF7EA2-AC2A-47ED-9D0F-80DA0C98C255}"/>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F70FEC12-E63F-4966-86BB-8CB35F48F5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062986-6DE2-46D6-A25A-353B91C640F0}"/>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2648758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1734-197B-40B8-965B-662CA9B4B3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9D3A34-6C24-4E27-B1F3-38D2DB59A5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A52631-17ED-435A-BB0A-58A7E73CDA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E5091B-7385-4F9B-A1B2-90B0549D6F38}"/>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6" name="Footer Placeholder 5">
            <a:extLst>
              <a:ext uri="{FF2B5EF4-FFF2-40B4-BE49-F238E27FC236}">
                <a16:creationId xmlns:a16="http://schemas.microsoft.com/office/drawing/2014/main" id="{18367C22-B5C2-488B-800F-1F47DC9779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995878-05E2-40B2-8FB0-BF7839F7116C}"/>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1087229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9B3E8-6F7A-4EF4-BD6A-0A1F9D27385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709D705-92AA-4840-9E82-22198E0FC1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089913-961C-4E3C-B43F-138A3AEBC7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273E4F-DC6C-451C-BDD5-A3CAF8A996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1748F0-A8EC-4187-B61F-0E2E4F12C0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B307E9-4F41-4CC5-8658-911E0500A5A8}"/>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8" name="Footer Placeholder 7">
            <a:extLst>
              <a:ext uri="{FF2B5EF4-FFF2-40B4-BE49-F238E27FC236}">
                <a16:creationId xmlns:a16="http://schemas.microsoft.com/office/drawing/2014/main" id="{CD46B4DF-8F2F-4EA5-A480-8A0A0C2819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1EED3A2-CDC0-4CD4-88D6-18BB568C2BA5}"/>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463779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034FF-E251-4BE4-A3E0-1F53CC7B1A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7301EF-117A-4A14-A9DA-0E67041D0B02}"/>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4" name="Footer Placeholder 3">
            <a:extLst>
              <a:ext uri="{FF2B5EF4-FFF2-40B4-BE49-F238E27FC236}">
                <a16:creationId xmlns:a16="http://schemas.microsoft.com/office/drawing/2014/main" id="{A65DF44E-470C-4C1D-ABBD-2044D5A69A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FD287B-69C5-4AF9-881B-3EC694155030}"/>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2067242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E34E6F-EA7D-4EA8-8663-E2A133826999}"/>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3" name="Footer Placeholder 2">
            <a:extLst>
              <a:ext uri="{FF2B5EF4-FFF2-40B4-BE49-F238E27FC236}">
                <a16:creationId xmlns:a16="http://schemas.microsoft.com/office/drawing/2014/main" id="{C1A611A6-4644-4AA7-9D60-50AA8CC6EF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03B52E-1DAF-4DC2-98B5-EAFBC25072E8}"/>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58086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34FF7-478E-423D-9C9D-A20F7E771D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01A536-530A-4C25-91A2-83B83AD218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A4966F-F411-41CE-BEE3-6591C00D30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76DA1B-0B68-482A-AC01-69D7667CDE79}"/>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6" name="Footer Placeholder 5">
            <a:extLst>
              <a:ext uri="{FF2B5EF4-FFF2-40B4-BE49-F238E27FC236}">
                <a16:creationId xmlns:a16="http://schemas.microsoft.com/office/drawing/2014/main" id="{5C211D42-4508-412D-A070-E19CE25A6D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477308-1E33-494F-B33F-A778B8A1E402}"/>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177288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CCC30-BF84-4821-B0E1-84DDF87AAB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7DAE43A-4447-4370-B95F-AB13BCA80D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625CDD-89FF-4DD3-9F30-C04552DE3E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7CA96A-5AF1-454F-B7B4-CEF616B6036C}"/>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6" name="Footer Placeholder 5">
            <a:extLst>
              <a:ext uri="{FF2B5EF4-FFF2-40B4-BE49-F238E27FC236}">
                <a16:creationId xmlns:a16="http://schemas.microsoft.com/office/drawing/2014/main" id="{AD61B755-CBDA-4DD9-9CFD-14961E671E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EFFD8E-FC69-4DC3-9203-63BED0A53960}"/>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2840309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034EBB-B23B-478B-AC3D-DEDFE4A255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7F9B55E-522C-4657-9569-162996CA02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4949DE-BD03-4444-8654-C5FDD32822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D4A7CD47-D3A0-40D0-854E-11389E681B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5DFD0F3-F1BF-4B64-B1FC-E3F6AF1133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C4A55A-18D4-410A-9B8A-4F15794384AB}" type="slidenum">
              <a:rPr lang="en-US" smtClean="0"/>
              <a:t>‹#›</a:t>
            </a:fld>
            <a:endParaRPr lang="en-US"/>
          </a:p>
        </p:txBody>
      </p:sp>
    </p:spTree>
    <p:extLst>
      <p:ext uri="{BB962C8B-B14F-4D97-AF65-F5344CB8AC3E}">
        <p14:creationId xmlns:p14="http://schemas.microsoft.com/office/powerpoint/2010/main" val="27778378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rmarkdown.rstudio.com/"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www.openscapes.org/blog/2020/10/12/tidy-data/" TargetMode="External"/><Relationship Id="rId4" Type="http://schemas.openxmlformats.org/officeDocument/2006/relationships/hyperlink" Target="https://www.openscapes.org/"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openscapes.org/" TargetMode="External"/><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hyperlink" Target="https://www.openscapes.org/blog/2020/10/12/tidy-data/"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www.openscapes.org/" TargetMode="External"/><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hyperlink" Target="https://www.openscapes.org/blog/2020/10/12/tidy-data/"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r4ds.had.co.nz/data-visualisation.html" TargetMode="External"/><Relationship Id="rId2" Type="http://schemas.openxmlformats.org/officeDocument/2006/relationships/hyperlink" Target="https://ggplot2-book.org/" TargetMode="External"/><Relationship Id="rId1" Type="http://schemas.openxmlformats.org/officeDocument/2006/relationships/slideLayout" Target="../slideLayouts/slideLayout2.xml"/><Relationship Id="rId4" Type="http://schemas.openxmlformats.org/officeDocument/2006/relationships/hyperlink" Target="https://ggplot2.tidyverse.org/reference/"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 name="Subtitle 2">
            <a:extLst>
              <a:ext uri="{FF2B5EF4-FFF2-40B4-BE49-F238E27FC236}">
                <a16:creationId xmlns:a16="http://schemas.microsoft.com/office/drawing/2014/main" id="{D9CC4032-57B1-4897-A086-AD0F356D05E6}"/>
              </a:ext>
            </a:extLst>
          </p:cNvPr>
          <p:cNvSpPr>
            <a:spLocks noGrp="1"/>
          </p:cNvSpPr>
          <p:nvPr>
            <p:ph type="subTitle" idx="1"/>
          </p:nvPr>
        </p:nvSpPr>
        <p:spPr>
          <a:xfrm>
            <a:off x="4439633" y="4518923"/>
            <a:ext cx="3312734" cy="1141851"/>
          </a:xfrm>
          <a:noFill/>
        </p:spPr>
        <p:txBody>
          <a:bodyPr>
            <a:normAutofit/>
          </a:bodyPr>
          <a:lstStyle/>
          <a:p>
            <a:r>
              <a:rPr lang="en-US" dirty="0">
                <a:solidFill>
                  <a:srgbClr val="080808"/>
                </a:solidFill>
              </a:rPr>
              <a:t>Jenn Schilling</a:t>
            </a:r>
          </a:p>
          <a:p>
            <a:r>
              <a:rPr lang="en-US" dirty="0">
                <a:solidFill>
                  <a:srgbClr val="080808"/>
                </a:solidFill>
              </a:rPr>
              <a:t>April 12, 2021</a:t>
            </a:r>
          </a:p>
        </p:txBody>
      </p:sp>
      <p:sp>
        <p:nvSpPr>
          <p:cNvPr id="2" name="Title 1">
            <a:extLst>
              <a:ext uri="{FF2B5EF4-FFF2-40B4-BE49-F238E27FC236}">
                <a16:creationId xmlns:a16="http://schemas.microsoft.com/office/drawing/2014/main" id="{3220289F-B909-4753-A9B1-4259A9A4B540}"/>
              </a:ext>
            </a:extLst>
          </p:cNvPr>
          <p:cNvSpPr>
            <a:spLocks noGrp="1"/>
          </p:cNvSpPr>
          <p:nvPr>
            <p:ph type="ctrTitle"/>
          </p:nvPr>
        </p:nvSpPr>
        <p:spPr>
          <a:xfrm>
            <a:off x="3204642" y="2353641"/>
            <a:ext cx="5782716" cy="2150719"/>
          </a:xfrm>
          <a:noFill/>
        </p:spPr>
        <p:txBody>
          <a:bodyPr anchor="ctr">
            <a:normAutofit/>
          </a:bodyPr>
          <a:lstStyle/>
          <a:p>
            <a:r>
              <a:rPr lang="en-US" sz="4800" dirty="0">
                <a:solidFill>
                  <a:srgbClr val="080808"/>
                </a:solidFill>
              </a:rPr>
              <a:t>Data Visualization in R</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495323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55A686-6983-43BA-95E5-22AA474730DF}"/>
              </a:ext>
            </a:extLst>
          </p:cNvPr>
          <p:cNvSpPr>
            <a:spLocks noGrp="1"/>
          </p:cNvSpPr>
          <p:nvPr>
            <p:ph type="title"/>
          </p:nvPr>
        </p:nvSpPr>
        <p:spPr>
          <a:xfrm>
            <a:off x="643467" y="321734"/>
            <a:ext cx="10905066" cy="1135737"/>
          </a:xfrm>
        </p:spPr>
        <p:txBody>
          <a:bodyPr>
            <a:normAutofit/>
          </a:bodyPr>
          <a:lstStyle/>
          <a:p>
            <a:r>
              <a:rPr lang="en-US" sz="3600" dirty="0"/>
              <a:t>Best Practices in Data Visualization</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5" name="Picture 4">
            <a:extLst>
              <a:ext uri="{FF2B5EF4-FFF2-40B4-BE49-F238E27FC236}">
                <a16:creationId xmlns:a16="http://schemas.microsoft.com/office/drawing/2014/main" id="{F630C684-DDEC-40F1-A69C-19CEC9CC762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08295" y="1825625"/>
            <a:ext cx="6175410" cy="4351338"/>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7E794843-7619-4E6D-B107-F6A0990CFC97}"/>
              </a:ext>
            </a:extLst>
          </p:cNvPr>
          <p:cNvSpPr/>
          <p:nvPr/>
        </p:nvSpPr>
        <p:spPr>
          <a:xfrm>
            <a:off x="6096001" y="6596390"/>
            <a:ext cx="6096000" cy="261610"/>
          </a:xfrm>
          <a:prstGeom prst="rect">
            <a:avLst/>
          </a:prstGeom>
        </p:spPr>
        <p:txBody>
          <a:bodyPr wrap="square">
            <a:spAutoFit/>
          </a:bodyPr>
          <a:lstStyle/>
          <a:p>
            <a:pPr algn="r"/>
            <a:r>
              <a:rPr lang="en-US" sz="1100" b="0" i="0" dirty="0">
                <a:solidFill>
                  <a:srgbClr val="8B8B8B"/>
                </a:solidFill>
                <a:effectLst/>
              </a:rPr>
              <a:t>(</a:t>
            </a:r>
            <a:r>
              <a:rPr lang="en-US" sz="1100" b="0" i="0" dirty="0" err="1">
                <a:solidFill>
                  <a:srgbClr val="8B8B8B"/>
                </a:solidFill>
                <a:effectLst/>
              </a:rPr>
              <a:t>Bufe</a:t>
            </a:r>
            <a:r>
              <a:rPr lang="en-US" sz="1100" b="0" i="0" dirty="0">
                <a:solidFill>
                  <a:srgbClr val="8B8B8B"/>
                </a:solidFill>
                <a:effectLst/>
              </a:rPr>
              <a:t>, 2019)</a:t>
            </a:r>
            <a:endParaRPr lang="en-US" sz="1100" dirty="0">
              <a:solidFill>
                <a:srgbClr val="8B8B8B"/>
              </a:solidFill>
            </a:endParaRPr>
          </a:p>
        </p:txBody>
      </p:sp>
    </p:spTree>
    <p:extLst>
      <p:ext uri="{BB962C8B-B14F-4D97-AF65-F5344CB8AC3E}">
        <p14:creationId xmlns:p14="http://schemas.microsoft.com/office/powerpoint/2010/main" val="2647729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9F442DB-A836-4B94-95EC-420396BC9B91}"/>
              </a:ext>
            </a:extLst>
          </p:cNvPr>
          <p:cNvSpPr>
            <a:spLocks noGrp="1"/>
          </p:cNvSpPr>
          <p:nvPr>
            <p:ph type="title"/>
          </p:nvPr>
        </p:nvSpPr>
        <p:spPr>
          <a:xfrm>
            <a:off x="643467" y="321734"/>
            <a:ext cx="10905066" cy="1135737"/>
          </a:xfrm>
        </p:spPr>
        <p:txBody>
          <a:bodyPr>
            <a:normAutofit/>
          </a:bodyPr>
          <a:lstStyle/>
          <a:p>
            <a:r>
              <a:rPr lang="en-US" sz="3600" dirty="0"/>
              <a:t>Best Practices of Data Visualization</a:t>
            </a:r>
          </a:p>
        </p:txBody>
      </p:sp>
      <p:sp>
        <p:nvSpPr>
          <p:cNvPr id="3" name="Content Placeholder 2">
            <a:extLst>
              <a:ext uri="{FF2B5EF4-FFF2-40B4-BE49-F238E27FC236}">
                <a16:creationId xmlns:a16="http://schemas.microsoft.com/office/drawing/2014/main" id="{3DCCB8A7-BDA4-4672-ADA6-2AE030E91ACF}"/>
              </a:ext>
            </a:extLst>
          </p:cNvPr>
          <p:cNvSpPr>
            <a:spLocks noGrp="1"/>
          </p:cNvSpPr>
          <p:nvPr>
            <p:ph idx="1"/>
          </p:nvPr>
        </p:nvSpPr>
        <p:spPr>
          <a:xfrm>
            <a:off x="643467" y="1782981"/>
            <a:ext cx="10905066" cy="4393982"/>
          </a:xfrm>
        </p:spPr>
        <p:txBody>
          <a:bodyPr>
            <a:normAutofit/>
          </a:bodyPr>
          <a:lstStyle/>
          <a:p>
            <a:pPr marL="0" indent="0">
              <a:buNone/>
            </a:pPr>
            <a:r>
              <a:rPr lang="en-US" dirty="0"/>
              <a:t>The Five Qualities of Great Visualizations:</a:t>
            </a:r>
            <a:endParaRPr lang="en-US" sz="2000" b="0" dirty="0">
              <a:effectLst/>
            </a:endParaRPr>
          </a:p>
          <a:p>
            <a:pPr lvl="1" fontAlgn="base"/>
            <a:r>
              <a:rPr lang="en-US" sz="2800" dirty="0"/>
              <a:t>Truthful</a:t>
            </a:r>
          </a:p>
          <a:p>
            <a:pPr lvl="1" fontAlgn="base"/>
            <a:r>
              <a:rPr lang="en-US" sz="2800" dirty="0"/>
              <a:t>Functional</a:t>
            </a:r>
          </a:p>
          <a:p>
            <a:pPr lvl="1" fontAlgn="base"/>
            <a:r>
              <a:rPr lang="en-US" sz="2800" dirty="0"/>
              <a:t>Beautiful</a:t>
            </a:r>
          </a:p>
          <a:p>
            <a:pPr lvl="1" fontAlgn="base"/>
            <a:r>
              <a:rPr lang="en-US" sz="2800" dirty="0"/>
              <a:t>Insightful</a:t>
            </a:r>
          </a:p>
          <a:p>
            <a:pPr lvl="1" fontAlgn="base"/>
            <a:r>
              <a:rPr lang="en-US" sz="2800" dirty="0"/>
              <a:t>Enlightening</a:t>
            </a:r>
          </a:p>
          <a:p>
            <a:pPr marL="0" indent="0">
              <a:buNone/>
            </a:pPr>
            <a:br>
              <a:rPr lang="en-US" sz="2000" dirty="0"/>
            </a:br>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ADA6436-BED8-4A17-9B04-38065FEA8D78}"/>
              </a:ext>
            </a:extLst>
          </p:cNvPr>
          <p:cNvSpPr/>
          <p:nvPr/>
        </p:nvSpPr>
        <p:spPr>
          <a:xfrm>
            <a:off x="6096001" y="6596390"/>
            <a:ext cx="6096000" cy="261610"/>
          </a:xfrm>
          <a:prstGeom prst="rect">
            <a:avLst/>
          </a:prstGeom>
        </p:spPr>
        <p:txBody>
          <a:bodyPr wrap="square">
            <a:spAutoFit/>
          </a:bodyPr>
          <a:lstStyle/>
          <a:p>
            <a:pPr algn="r"/>
            <a:r>
              <a:rPr lang="en-US" sz="1100" dirty="0">
                <a:solidFill>
                  <a:srgbClr val="808080"/>
                </a:solidFill>
              </a:rPr>
              <a:t>(Cairo, 2016, p</a:t>
            </a:r>
            <a:r>
              <a:rPr lang="en-US" sz="1100" b="0" i="0" dirty="0">
                <a:solidFill>
                  <a:srgbClr val="808080"/>
                </a:solidFill>
                <a:effectLst/>
              </a:rPr>
              <a:t>. </a:t>
            </a:r>
            <a:r>
              <a:rPr lang="en-US" sz="1100" dirty="0">
                <a:solidFill>
                  <a:srgbClr val="808080"/>
                </a:solidFill>
              </a:rPr>
              <a:t>45</a:t>
            </a:r>
            <a:r>
              <a:rPr lang="en-US" sz="1100" b="0" i="0" dirty="0">
                <a:solidFill>
                  <a:srgbClr val="808080"/>
                </a:solidFill>
                <a:effectLst/>
              </a:rPr>
              <a:t>)</a:t>
            </a:r>
            <a:endParaRPr lang="en-US" sz="1100" dirty="0"/>
          </a:p>
        </p:txBody>
      </p:sp>
    </p:spTree>
    <p:extLst>
      <p:ext uri="{BB962C8B-B14F-4D97-AF65-F5344CB8AC3E}">
        <p14:creationId xmlns:p14="http://schemas.microsoft.com/office/powerpoint/2010/main" val="4393224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9F442DB-A836-4B94-95EC-420396BC9B91}"/>
              </a:ext>
            </a:extLst>
          </p:cNvPr>
          <p:cNvSpPr>
            <a:spLocks noGrp="1"/>
          </p:cNvSpPr>
          <p:nvPr>
            <p:ph type="title"/>
          </p:nvPr>
        </p:nvSpPr>
        <p:spPr>
          <a:xfrm>
            <a:off x="643467" y="321734"/>
            <a:ext cx="4970877" cy="1135737"/>
          </a:xfrm>
        </p:spPr>
        <p:txBody>
          <a:bodyPr>
            <a:normAutofit/>
          </a:bodyPr>
          <a:lstStyle/>
          <a:p>
            <a:r>
              <a:rPr lang="en-US" sz="3600" dirty="0"/>
              <a:t>Data Visualization in R</a:t>
            </a:r>
          </a:p>
        </p:txBody>
      </p:sp>
      <p:sp>
        <p:nvSpPr>
          <p:cNvPr id="3" name="Content Placeholder 2">
            <a:extLst>
              <a:ext uri="{FF2B5EF4-FFF2-40B4-BE49-F238E27FC236}">
                <a16:creationId xmlns:a16="http://schemas.microsoft.com/office/drawing/2014/main" id="{3DCCB8A7-BDA4-4672-ADA6-2AE030E91ACF}"/>
              </a:ext>
            </a:extLst>
          </p:cNvPr>
          <p:cNvSpPr>
            <a:spLocks noGrp="1"/>
          </p:cNvSpPr>
          <p:nvPr>
            <p:ph idx="1"/>
          </p:nvPr>
        </p:nvSpPr>
        <p:spPr>
          <a:xfrm>
            <a:off x="643468" y="1782981"/>
            <a:ext cx="4970877" cy="4393982"/>
          </a:xfrm>
        </p:spPr>
        <p:txBody>
          <a:bodyPr>
            <a:normAutofit/>
          </a:bodyPr>
          <a:lstStyle/>
          <a:p>
            <a:r>
              <a:rPr lang="en-US" dirty="0"/>
              <a:t>Library: ggplot2</a:t>
            </a:r>
          </a:p>
          <a:p>
            <a:pPr marL="0" indent="0">
              <a:buNone/>
            </a:pPr>
            <a:endParaRPr lang="en-US" dirty="0"/>
          </a:p>
          <a:p>
            <a:r>
              <a:rPr lang="en-US" dirty="0"/>
              <a:t>Robust</a:t>
            </a:r>
          </a:p>
          <a:p>
            <a:r>
              <a:rPr lang="en-US" dirty="0"/>
              <a:t>Iterative</a:t>
            </a:r>
          </a:p>
          <a:p>
            <a:r>
              <a:rPr lang="en-US" dirty="0"/>
              <a:t>Flexible</a:t>
            </a:r>
          </a:p>
          <a:p>
            <a:r>
              <a:rPr lang="en-US" dirty="0"/>
              <a:t>Functional</a:t>
            </a:r>
          </a:p>
          <a:p>
            <a:pPr marL="0" indent="0">
              <a:buNone/>
            </a:pPr>
            <a:endParaRPr lang="en-US" dirty="0"/>
          </a:p>
        </p:txBody>
      </p:sp>
      <p:sp>
        <p:nvSpPr>
          <p:cNvPr id="73" name="Isosceles Triangle 7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290" name="Picture 2" descr="Create Elegant Data Visualisations Using the Grammar of Graphics • ggplot2">
            <a:extLst>
              <a:ext uri="{FF2B5EF4-FFF2-40B4-BE49-F238E27FC236}">
                <a16:creationId xmlns:a16="http://schemas.microsoft.com/office/drawing/2014/main" id="{3425AFFA-714E-41D1-BDBC-953250983E1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58536" y="713127"/>
            <a:ext cx="4689273" cy="5431745"/>
          </a:xfrm>
          <a:prstGeom prst="rect">
            <a:avLst/>
          </a:prstGeom>
          <a:noFill/>
          <a:extLst>
            <a:ext uri="{909E8E84-426E-40DD-AFC4-6F175D3DCCD1}">
              <a14:hiddenFill xmlns:a14="http://schemas.microsoft.com/office/drawing/2010/main">
                <a:solidFill>
                  <a:srgbClr val="FFFFFF"/>
                </a:solidFill>
              </a14:hiddenFill>
            </a:ext>
          </a:extLst>
        </p:spPr>
      </p:pic>
      <p:grpSp>
        <p:nvGrpSpPr>
          <p:cNvPr id="77" name="Group 76">
            <a:extLst>
              <a:ext uri="{FF2B5EF4-FFF2-40B4-BE49-F238E27FC236}">
                <a16:creationId xmlns:a16="http://schemas.microsoft.com/office/drawing/2014/main" id="{15CBE6EC-46EF-45D9-8E16-DCDC5917CA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94720" y="0"/>
            <a:ext cx="1097280" cy="1097280"/>
            <a:chOff x="11094720" y="0"/>
            <a:chExt cx="1097280" cy="1097280"/>
          </a:xfrm>
        </p:grpSpPr>
        <p:sp>
          <p:nvSpPr>
            <p:cNvPr id="78" name="Isosceles Triangle 77">
              <a:extLst>
                <a:ext uri="{FF2B5EF4-FFF2-40B4-BE49-F238E27FC236}">
                  <a16:creationId xmlns:a16="http://schemas.microsoft.com/office/drawing/2014/main" id="{DEEDCD65-9740-4F34-BDF1-9C068E0532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1094720" y="0"/>
              <a:ext cx="1097280" cy="1097280"/>
            </a:xfrm>
            <a:prstGeom prst="triangle">
              <a:avLst>
                <a:gd name="adj" fmla="val 10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a:extLst>
                <a:ext uri="{FF2B5EF4-FFF2-40B4-BE49-F238E27FC236}">
                  <a16:creationId xmlns:a16="http://schemas.microsoft.com/office/drawing/2014/main" id="{4B3DA7FD-5CC0-46D1-9DFB-5BAF6BE24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189552" y="127618"/>
              <a:ext cx="457894" cy="457894"/>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81317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DA1388A-4824-4A29-ADD9-8CFCC321EE86}"/>
              </a:ext>
            </a:extLst>
          </p:cNvPr>
          <p:cNvSpPr>
            <a:spLocks noGrp="1"/>
          </p:cNvSpPr>
          <p:nvPr>
            <p:ph type="title"/>
          </p:nvPr>
        </p:nvSpPr>
        <p:spPr>
          <a:xfrm>
            <a:off x="643467" y="321734"/>
            <a:ext cx="10905066" cy="1135737"/>
          </a:xfrm>
        </p:spPr>
        <p:txBody>
          <a:bodyPr>
            <a:normAutofit/>
          </a:bodyPr>
          <a:lstStyle/>
          <a:p>
            <a:r>
              <a:rPr lang="en-US" sz="3600" dirty="0"/>
              <a:t>The Grammar of Graphics</a:t>
            </a:r>
          </a:p>
        </p:txBody>
      </p:sp>
      <p:sp>
        <p:nvSpPr>
          <p:cNvPr id="3" name="Content Placeholder 2">
            <a:extLst>
              <a:ext uri="{FF2B5EF4-FFF2-40B4-BE49-F238E27FC236}">
                <a16:creationId xmlns:a16="http://schemas.microsoft.com/office/drawing/2014/main" id="{9CD29E42-4D8E-43A2-BF12-9FC55D34DB03}"/>
              </a:ext>
            </a:extLst>
          </p:cNvPr>
          <p:cNvSpPr>
            <a:spLocks noGrp="1"/>
          </p:cNvSpPr>
          <p:nvPr>
            <p:ph idx="1"/>
          </p:nvPr>
        </p:nvSpPr>
        <p:spPr>
          <a:xfrm>
            <a:off x="643467" y="1782981"/>
            <a:ext cx="10905066" cy="4393982"/>
          </a:xfrm>
        </p:spPr>
        <p:txBody>
          <a:bodyPr>
            <a:normAutofit/>
          </a:bodyPr>
          <a:lstStyle/>
          <a:p>
            <a:r>
              <a:rPr lang="en-US"/>
              <a:t>The basis of ggplot2</a:t>
            </a:r>
          </a:p>
          <a:p>
            <a:r>
              <a:rPr lang="en-US"/>
              <a:t>Build plots in layers:</a:t>
            </a:r>
          </a:p>
          <a:p>
            <a:pPr lvl="1"/>
            <a:r>
              <a:rPr lang="en-US"/>
              <a:t>Data to be visualized</a:t>
            </a:r>
          </a:p>
          <a:p>
            <a:pPr lvl="1"/>
            <a:r>
              <a:rPr lang="en-US">
                <a:highlight>
                  <a:srgbClr val="FFFF00"/>
                </a:highlight>
              </a:rPr>
              <a:t>Aes</a:t>
            </a:r>
            <a:r>
              <a:rPr lang="en-US"/>
              <a:t>thetic mappings</a:t>
            </a:r>
          </a:p>
          <a:p>
            <a:pPr lvl="1"/>
            <a:r>
              <a:rPr lang="en-US">
                <a:highlight>
                  <a:srgbClr val="FFFF00"/>
                </a:highlight>
              </a:rPr>
              <a:t>Geom</a:t>
            </a:r>
            <a:r>
              <a:rPr lang="en-US"/>
              <a:t>etric objects </a:t>
            </a:r>
          </a:p>
          <a:p>
            <a:pPr lvl="1"/>
            <a:r>
              <a:rPr lang="en-US">
                <a:highlight>
                  <a:srgbClr val="FFFF00"/>
                </a:highlight>
              </a:rPr>
              <a:t>Stat</a:t>
            </a:r>
            <a:r>
              <a:rPr lang="en-US"/>
              <a:t>istical transformations</a:t>
            </a:r>
          </a:p>
          <a:p>
            <a:pPr lvl="1"/>
            <a:r>
              <a:rPr lang="en-US">
                <a:highlight>
                  <a:srgbClr val="FFFF00"/>
                </a:highlight>
              </a:rPr>
              <a:t>Coord</a:t>
            </a:r>
            <a:r>
              <a:rPr lang="en-US"/>
              <a:t>inates</a:t>
            </a:r>
          </a:p>
          <a:p>
            <a:pPr lvl="1"/>
            <a:r>
              <a:rPr lang="en-US">
                <a:highlight>
                  <a:srgbClr val="FFFF00"/>
                </a:highlight>
              </a:rPr>
              <a:t>Scale</a:t>
            </a:r>
            <a:r>
              <a:rPr lang="en-US"/>
              <a:t>s </a:t>
            </a:r>
          </a:p>
          <a:p>
            <a:pPr lvl="1"/>
            <a:r>
              <a:rPr lang="en-US">
                <a:highlight>
                  <a:srgbClr val="FFFF00"/>
                </a:highlight>
              </a:rPr>
              <a:t>Facet</a:t>
            </a:r>
            <a:r>
              <a:rPr lang="en-US"/>
              <a:t>s</a:t>
            </a:r>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CB42C0D2-F25A-4263-BB6F-6CB8AB7BEDDE}"/>
              </a:ext>
            </a:extLst>
          </p:cNvPr>
          <p:cNvSpPr/>
          <p:nvPr/>
        </p:nvSpPr>
        <p:spPr>
          <a:xfrm>
            <a:off x="6096001" y="6596390"/>
            <a:ext cx="6096000" cy="261610"/>
          </a:xfrm>
          <a:prstGeom prst="rect">
            <a:avLst/>
          </a:prstGeom>
        </p:spPr>
        <p:txBody>
          <a:bodyPr wrap="square">
            <a:spAutoFit/>
          </a:bodyPr>
          <a:lstStyle/>
          <a:p>
            <a:pPr algn="r"/>
            <a:r>
              <a:rPr lang="en-US" sz="1100" dirty="0">
                <a:solidFill>
                  <a:srgbClr val="808080"/>
                </a:solidFill>
              </a:rPr>
              <a:t>(Wickham, 2010, p</a:t>
            </a:r>
            <a:r>
              <a:rPr lang="en-US" sz="1100" b="0" i="0" dirty="0">
                <a:solidFill>
                  <a:srgbClr val="808080"/>
                </a:solidFill>
                <a:effectLst/>
              </a:rPr>
              <a:t>. 8; Healy, 2019, p. 56)</a:t>
            </a:r>
            <a:endParaRPr lang="en-US" sz="1100" dirty="0"/>
          </a:p>
        </p:txBody>
      </p:sp>
      <p:pic>
        <p:nvPicPr>
          <p:cNvPr id="5" name="Picture 4">
            <a:extLst>
              <a:ext uri="{FF2B5EF4-FFF2-40B4-BE49-F238E27FC236}">
                <a16:creationId xmlns:a16="http://schemas.microsoft.com/office/drawing/2014/main" id="{F25EC735-27F2-4EBE-86E3-83EAEDD44107}"/>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6406" y="2931069"/>
            <a:ext cx="6632127" cy="2097806"/>
          </a:xfrm>
          <a:prstGeom prst="rect">
            <a:avLst/>
          </a:prstGeom>
        </p:spPr>
      </p:pic>
    </p:spTree>
    <p:extLst>
      <p:ext uri="{BB962C8B-B14F-4D97-AF65-F5344CB8AC3E}">
        <p14:creationId xmlns:p14="http://schemas.microsoft.com/office/powerpoint/2010/main" val="3537749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a:extLst>
              <a:ext uri="{FF2B5EF4-FFF2-40B4-BE49-F238E27FC236}">
                <a16:creationId xmlns:a16="http://schemas.microsoft.com/office/drawing/2014/main" id="{A31CAEA1-403F-4850-8B5F-5EFA872103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9663" y="0"/>
            <a:ext cx="7431087"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DD1B72E4-6E0E-489F-B158-CC23DD17A3AC}"/>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Artwork by @allison_horst</a:t>
            </a:r>
          </a:p>
        </p:txBody>
      </p:sp>
    </p:spTree>
    <p:extLst>
      <p:ext uri="{BB962C8B-B14F-4D97-AF65-F5344CB8AC3E}">
        <p14:creationId xmlns:p14="http://schemas.microsoft.com/office/powerpoint/2010/main" val="3516661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a:extLst>
              <a:ext uri="{FF2B5EF4-FFF2-40B4-BE49-F238E27FC236}">
                <a16:creationId xmlns:a16="http://schemas.microsoft.com/office/drawing/2014/main" id="{5151164C-D67F-484D-81D2-39300454A0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1463" y="0"/>
            <a:ext cx="9109075" cy="6858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8577AD7E-469F-49F1-9409-E8960B6040D9}"/>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Artwork by @allison_horst</a:t>
            </a:r>
          </a:p>
        </p:txBody>
      </p:sp>
    </p:spTree>
    <p:extLst>
      <p:ext uri="{BB962C8B-B14F-4D97-AF65-F5344CB8AC3E}">
        <p14:creationId xmlns:p14="http://schemas.microsoft.com/office/powerpoint/2010/main" val="562108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FA8286-B7CA-4F35-89FA-F6178820F7C2}"/>
              </a:ext>
            </a:extLst>
          </p:cNvPr>
          <p:cNvSpPr>
            <a:spLocks noGrp="1"/>
          </p:cNvSpPr>
          <p:nvPr>
            <p:ph type="title"/>
          </p:nvPr>
        </p:nvSpPr>
        <p:spPr>
          <a:xfrm>
            <a:off x="643467" y="321734"/>
            <a:ext cx="10905066" cy="1135737"/>
          </a:xfrm>
        </p:spPr>
        <p:txBody>
          <a:bodyPr>
            <a:normAutofit/>
          </a:bodyPr>
          <a:lstStyle/>
          <a:p>
            <a:r>
              <a:rPr lang="en-US" sz="3600" dirty="0"/>
              <a:t>R Setup</a:t>
            </a:r>
          </a:p>
        </p:txBody>
      </p:sp>
      <p:sp>
        <p:nvSpPr>
          <p:cNvPr id="3" name="Content Placeholder 2">
            <a:extLst>
              <a:ext uri="{FF2B5EF4-FFF2-40B4-BE49-F238E27FC236}">
                <a16:creationId xmlns:a16="http://schemas.microsoft.com/office/drawing/2014/main" id="{D594763D-F8F1-4390-8C8F-6443B90B59F6}"/>
              </a:ext>
            </a:extLst>
          </p:cNvPr>
          <p:cNvSpPr>
            <a:spLocks noGrp="1"/>
          </p:cNvSpPr>
          <p:nvPr>
            <p:ph idx="1"/>
          </p:nvPr>
        </p:nvSpPr>
        <p:spPr>
          <a:xfrm>
            <a:off x="643467" y="1782981"/>
            <a:ext cx="10905066" cy="4393982"/>
          </a:xfrm>
        </p:spPr>
        <p:txBody>
          <a:bodyPr>
            <a:normAutofit/>
          </a:bodyPr>
          <a:lstStyle/>
          <a:p>
            <a:r>
              <a:rPr lang="en-US" sz="2000" dirty="0">
                <a:hlinkClick r:id="rId2"/>
              </a:rPr>
              <a:t>R Markdown</a:t>
            </a:r>
            <a:endParaRPr lang="en-US" sz="2000" dirty="0"/>
          </a:p>
          <a:p>
            <a:r>
              <a:rPr lang="en-US" sz="2000" dirty="0" err="1"/>
              <a:t>tidyverse</a:t>
            </a:r>
            <a:r>
              <a:rPr lang="en-US" sz="2000" dirty="0"/>
              <a:t> package</a:t>
            </a:r>
          </a:p>
          <a:p>
            <a:r>
              <a:rPr lang="en-US" sz="2000" dirty="0"/>
              <a:t>Tidy data </a:t>
            </a:r>
          </a:p>
          <a:p>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235841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a:extLst>
              <a:ext uri="{FF2B5EF4-FFF2-40B4-BE49-F238E27FC236}">
                <a16:creationId xmlns:a16="http://schemas.microsoft.com/office/drawing/2014/main" id="{C186A01D-08FB-4F8C-AF97-9DD16D3655A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143942" y="643467"/>
            <a:ext cx="9904115" cy="5571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4A50008-FECC-4FDA-94B7-D1B3FA56D450}"/>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Illustrations from the </a:t>
            </a:r>
            <a:r>
              <a:rPr lang="en-US" sz="1100" dirty="0" err="1">
                <a:solidFill>
                  <a:srgbClr val="8B8B8B"/>
                </a:solidFill>
                <a:hlinkClick r:id="rId4">
                  <a:extLst>
                    <a:ext uri="{A12FA001-AC4F-418D-AE19-62706E023703}">
                      <ahyp:hlinkClr xmlns:ahyp="http://schemas.microsoft.com/office/drawing/2018/hyperlinkcolor" val="tx"/>
                    </a:ext>
                  </a:extLst>
                </a:hlinkClick>
              </a:rPr>
              <a:t>Openscapes</a:t>
            </a:r>
            <a:r>
              <a:rPr lang="en-US" sz="1100" dirty="0">
                <a:solidFill>
                  <a:srgbClr val="8B8B8B"/>
                </a:solidFill>
              </a:rPr>
              <a:t> blog </a:t>
            </a:r>
            <a:r>
              <a:rPr lang="en-US" sz="1100" i="1" dirty="0">
                <a:solidFill>
                  <a:srgbClr val="8B8B8B"/>
                </a:solidFill>
                <a:hlinkClick r:id="rId5">
                  <a:extLst>
                    <a:ext uri="{A12FA001-AC4F-418D-AE19-62706E023703}">
                      <ahyp:hlinkClr xmlns:ahyp="http://schemas.microsoft.com/office/drawing/2018/hyperlinkcolor" val="tx"/>
                    </a:ext>
                  </a:extLst>
                </a:hlinkClick>
              </a:rPr>
              <a:t>Tidy Data for reproducibility, efficiency, and collaboration</a:t>
            </a:r>
            <a:r>
              <a:rPr lang="en-US" sz="1100" dirty="0">
                <a:solidFill>
                  <a:srgbClr val="8B8B8B"/>
                </a:solidFill>
              </a:rPr>
              <a:t> by Julia Lowndes and Allison Horst</a:t>
            </a:r>
          </a:p>
        </p:txBody>
      </p:sp>
    </p:spTree>
    <p:extLst>
      <p:ext uri="{BB962C8B-B14F-4D97-AF65-F5344CB8AC3E}">
        <p14:creationId xmlns:p14="http://schemas.microsoft.com/office/powerpoint/2010/main" val="36852085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a:extLst>
              <a:ext uri="{FF2B5EF4-FFF2-40B4-BE49-F238E27FC236}">
                <a16:creationId xmlns:a16="http://schemas.microsoft.com/office/drawing/2014/main" id="{DF756A7C-16F0-408A-9725-0FD4D85174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6048" y="644652"/>
            <a:ext cx="9899904" cy="556869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F69CA261-40C3-4177-889C-062D85EF4E65}"/>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Illustrations from the </a:t>
            </a:r>
            <a:r>
              <a:rPr lang="en-US" sz="1100" dirty="0" err="1">
                <a:solidFill>
                  <a:srgbClr val="8B8B8B"/>
                </a:solidFill>
                <a:hlinkClick r:id="rId3">
                  <a:extLst>
                    <a:ext uri="{A12FA001-AC4F-418D-AE19-62706E023703}">
                      <ahyp:hlinkClr xmlns:ahyp="http://schemas.microsoft.com/office/drawing/2018/hyperlinkcolor" val="tx"/>
                    </a:ext>
                  </a:extLst>
                </a:hlinkClick>
              </a:rPr>
              <a:t>Openscapes</a:t>
            </a:r>
            <a:r>
              <a:rPr lang="en-US" sz="1100" dirty="0">
                <a:solidFill>
                  <a:srgbClr val="8B8B8B"/>
                </a:solidFill>
              </a:rPr>
              <a:t> blog </a:t>
            </a:r>
            <a:r>
              <a:rPr lang="en-US" sz="1100" i="1" dirty="0">
                <a:solidFill>
                  <a:srgbClr val="8B8B8B"/>
                </a:solidFill>
                <a:hlinkClick r:id="rId4">
                  <a:extLst>
                    <a:ext uri="{A12FA001-AC4F-418D-AE19-62706E023703}">
                      <ahyp:hlinkClr xmlns:ahyp="http://schemas.microsoft.com/office/drawing/2018/hyperlinkcolor" val="tx"/>
                    </a:ext>
                  </a:extLst>
                </a:hlinkClick>
              </a:rPr>
              <a:t>Tidy Data for reproducibility, efficiency, and collaboration</a:t>
            </a:r>
            <a:r>
              <a:rPr lang="en-US" sz="1100" dirty="0">
                <a:solidFill>
                  <a:srgbClr val="8B8B8B"/>
                </a:solidFill>
              </a:rPr>
              <a:t> by Julia Lowndes and Allison Horst</a:t>
            </a:r>
          </a:p>
        </p:txBody>
      </p:sp>
    </p:spTree>
    <p:extLst>
      <p:ext uri="{BB962C8B-B14F-4D97-AF65-F5344CB8AC3E}">
        <p14:creationId xmlns:p14="http://schemas.microsoft.com/office/powerpoint/2010/main" val="33399259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a:extLst>
              <a:ext uri="{FF2B5EF4-FFF2-40B4-BE49-F238E27FC236}">
                <a16:creationId xmlns:a16="http://schemas.microsoft.com/office/drawing/2014/main" id="{89143425-940A-44BB-A310-CC903BC24B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2120" y="644652"/>
            <a:ext cx="9987759" cy="556869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BC275FD2-371D-4B2F-85DC-1C9874F7BB0F}"/>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Illustrations from the </a:t>
            </a:r>
            <a:r>
              <a:rPr lang="en-US" sz="1100" dirty="0" err="1">
                <a:solidFill>
                  <a:srgbClr val="8B8B8B"/>
                </a:solidFill>
                <a:hlinkClick r:id="rId3">
                  <a:extLst>
                    <a:ext uri="{A12FA001-AC4F-418D-AE19-62706E023703}">
                      <ahyp:hlinkClr xmlns:ahyp="http://schemas.microsoft.com/office/drawing/2018/hyperlinkcolor" val="tx"/>
                    </a:ext>
                  </a:extLst>
                </a:hlinkClick>
              </a:rPr>
              <a:t>Openscapes</a:t>
            </a:r>
            <a:r>
              <a:rPr lang="en-US" sz="1100" dirty="0">
                <a:solidFill>
                  <a:srgbClr val="8B8B8B"/>
                </a:solidFill>
              </a:rPr>
              <a:t> blog </a:t>
            </a:r>
            <a:r>
              <a:rPr lang="en-US" sz="1100" i="1" dirty="0">
                <a:solidFill>
                  <a:srgbClr val="8B8B8B"/>
                </a:solidFill>
                <a:hlinkClick r:id="rId4">
                  <a:extLst>
                    <a:ext uri="{A12FA001-AC4F-418D-AE19-62706E023703}">
                      <ahyp:hlinkClr xmlns:ahyp="http://schemas.microsoft.com/office/drawing/2018/hyperlinkcolor" val="tx"/>
                    </a:ext>
                  </a:extLst>
                </a:hlinkClick>
              </a:rPr>
              <a:t>Tidy Data for reproducibility, efficiency, and collaboration</a:t>
            </a:r>
            <a:r>
              <a:rPr lang="en-US" sz="1100" dirty="0">
                <a:solidFill>
                  <a:srgbClr val="8B8B8B"/>
                </a:solidFill>
              </a:rPr>
              <a:t> by Julia Lowndes and Allison Horst</a:t>
            </a:r>
          </a:p>
        </p:txBody>
      </p:sp>
    </p:spTree>
    <p:extLst>
      <p:ext uri="{BB962C8B-B14F-4D97-AF65-F5344CB8AC3E}">
        <p14:creationId xmlns:p14="http://schemas.microsoft.com/office/powerpoint/2010/main" val="3120883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E1AFD-598D-4189-9E4F-06066EAED01F}"/>
              </a:ext>
            </a:extLst>
          </p:cNvPr>
          <p:cNvSpPr>
            <a:spLocks noGrp="1"/>
          </p:cNvSpPr>
          <p:nvPr>
            <p:ph type="title"/>
          </p:nvPr>
        </p:nvSpPr>
        <p:spPr>
          <a:xfrm>
            <a:off x="643467" y="321734"/>
            <a:ext cx="10905066" cy="1135737"/>
          </a:xfrm>
        </p:spPr>
        <p:txBody>
          <a:bodyPr>
            <a:normAutofit/>
          </a:bodyPr>
          <a:lstStyle/>
          <a:p>
            <a:r>
              <a:rPr lang="en-US" sz="3600" dirty="0"/>
              <a:t>Hello!</a:t>
            </a:r>
          </a:p>
        </p:txBody>
      </p:sp>
      <p:sp>
        <p:nvSpPr>
          <p:cNvPr id="3" name="Content Placeholder 2">
            <a:extLst>
              <a:ext uri="{FF2B5EF4-FFF2-40B4-BE49-F238E27FC236}">
                <a16:creationId xmlns:a16="http://schemas.microsoft.com/office/drawing/2014/main" id="{908907C5-255A-4920-A3C4-C80C128AD0BE}"/>
              </a:ext>
            </a:extLst>
          </p:cNvPr>
          <p:cNvSpPr>
            <a:spLocks noGrp="1"/>
          </p:cNvSpPr>
          <p:nvPr>
            <p:ph idx="1"/>
          </p:nvPr>
        </p:nvSpPr>
        <p:spPr>
          <a:xfrm>
            <a:off x="643468" y="1782981"/>
            <a:ext cx="6842935" cy="4393982"/>
          </a:xfrm>
        </p:spPr>
        <p:txBody>
          <a:bodyPr>
            <a:normAutofit/>
          </a:bodyPr>
          <a:lstStyle/>
          <a:p>
            <a:r>
              <a:rPr lang="en-US" sz="2400" dirty="0"/>
              <a:t>Jenn Schilling</a:t>
            </a:r>
          </a:p>
          <a:p>
            <a:r>
              <a:rPr lang="en-US" sz="2400" dirty="0"/>
              <a:t>Senior Data Analyst, University Analytics &amp; Institutional Research, University of Arizona</a:t>
            </a:r>
          </a:p>
          <a:p>
            <a:r>
              <a:rPr lang="en-US" sz="2400" dirty="0"/>
              <a:t>Adjunct Faculty, System Design Thinking, College for Creative Studies</a:t>
            </a:r>
          </a:p>
          <a:p>
            <a:endParaRPr lang="en-US" sz="2400" dirty="0"/>
          </a:p>
        </p:txBody>
      </p:sp>
      <p:sp>
        <p:nvSpPr>
          <p:cNvPr id="73" name="Rectangle 7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Isosceles Triangle 7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Isosceles Triangle 7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4495077C-E261-40E4-8746-C33486B1368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25" r="7629" b="4"/>
          <a:stretch/>
        </p:blipFill>
        <p:spPr bwMode="auto">
          <a:xfrm>
            <a:off x="7484023" y="1623862"/>
            <a:ext cx="4347635" cy="4347635"/>
          </a:xfrm>
          <a:custGeom>
            <a:avLst/>
            <a:gdLst/>
            <a:ahLst/>
            <a:cxnLst/>
            <a:rect l="l" t="t" r="r" b="b"/>
            <a:pathLst>
              <a:path w="4291285" h="4291285">
                <a:moveTo>
                  <a:pt x="2145643" y="0"/>
                </a:moveTo>
                <a:lnTo>
                  <a:pt x="4291285" y="2145643"/>
                </a:lnTo>
                <a:lnTo>
                  <a:pt x="2145643" y="4291285"/>
                </a:lnTo>
                <a:lnTo>
                  <a:pt x="0" y="21456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2971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39D71-B61B-44EE-93B3-1F68F6AADB47}"/>
              </a:ext>
            </a:extLst>
          </p:cNvPr>
          <p:cNvSpPr>
            <a:spLocks noGrp="1"/>
          </p:cNvSpPr>
          <p:nvPr>
            <p:ph type="title"/>
          </p:nvPr>
        </p:nvSpPr>
        <p:spPr/>
        <p:txBody>
          <a:bodyPr/>
          <a:lstStyle/>
          <a:p>
            <a:r>
              <a:rPr lang="en-US" dirty="0"/>
              <a:t>Scatterplots</a:t>
            </a:r>
          </a:p>
        </p:txBody>
      </p:sp>
      <p:sp>
        <p:nvSpPr>
          <p:cNvPr id="3" name="Content Placeholder 2">
            <a:extLst>
              <a:ext uri="{FF2B5EF4-FFF2-40B4-BE49-F238E27FC236}">
                <a16:creationId xmlns:a16="http://schemas.microsoft.com/office/drawing/2014/main" id="{DECD52CC-3C7E-4D5D-9D92-D04E3D691B6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78000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A0440-CC95-45F6-80DB-B1F9E4616BB8}"/>
              </a:ext>
            </a:extLst>
          </p:cNvPr>
          <p:cNvSpPr>
            <a:spLocks noGrp="1"/>
          </p:cNvSpPr>
          <p:nvPr>
            <p:ph type="title"/>
          </p:nvPr>
        </p:nvSpPr>
        <p:spPr/>
        <p:txBody>
          <a:bodyPr/>
          <a:lstStyle/>
          <a:p>
            <a:r>
              <a:rPr lang="en-US" dirty="0"/>
              <a:t>Line Graph</a:t>
            </a:r>
          </a:p>
        </p:txBody>
      </p:sp>
      <p:sp>
        <p:nvSpPr>
          <p:cNvPr id="3" name="Content Placeholder 2">
            <a:extLst>
              <a:ext uri="{FF2B5EF4-FFF2-40B4-BE49-F238E27FC236}">
                <a16:creationId xmlns:a16="http://schemas.microsoft.com/office/drawing/2014/main" id="{A19C6E03-BCEF-47D9-8B2A-15DF4F9C5E4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98364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DA1388A-4824-4A29-ADD9-8CFCC321EE86}"/>
              </a:ext>
            </a:extLst>
          </p:cNvPr>
          <p:cNvSpPr>
            <a:spLocks noGrp="1"/>
          </p:cNvSpPr>
          <p:nvPr>
            <p:ph type="title"/>
          </p:nvPr>
        </p:nvSpPr>
        <p:spPr>
          <a:xfrm>
            <a:off x="643467" y="321734"/>
            <a:ext cx="10905066" cy="1135737"/>
          </a:xfrm>
        </p:spPr>
        <p:txBody>
          <a:bodyPr>
            <a:normAutofit/>
          </a:bodyPr>
          <a:lstStyle/>
          <a:p>
            <a:r>
              <a:rPr lang="en-US" sz="3600" dirty="0"/>
              <a:t>What did we learn today?</a:t>
            </a:r>
          </a:p>
        </p:txBody>
      </p:sp>
      <p:sp>
        <p:nvSpPr>
          <p:cNvPr id="3" name="Content Placeholder 2">
            <a:extLst>
              <a:ext uri="{FF2B5EF4-FFF2-40B4-BE49-F238E27FC236}">
                <a16:creationId xmlns:a16="http://schemas.microsoft.com/office/drawing/2014/main" id="{9CD29E42-4D8E-43A2-BF12-9FC55D34DB03}"/>
              </a:ext>
            </a:extLst>
          </p:cNvPr>
          <p:cNvSpPr>
            <a:spLocks noGrp="1"/>
          </p:cNvSpPr>
          <p:nvPr>
            <p:ph idx="1"/>
          </p:nvPr>
        </p:nvSpPr>
        <p:spPr>
          <a:xfrm>
            <a:off x="643467" y="1782981"/>
            <a:ext cx="10905066" cy="4393982"/>
          </a:xfrm>
        </p:spPr>
        <p:txBody>
          <a:bodyPr>
            <a:normAutofit/>
          </a:bodyPr>
          <a:lstStyle/>
          <a:p>
            <a:r>
              <a:rPr lang="en-US" dirty="0"/>
              <a:t>Basic principles of data visualization</a:t>
            </a:r>
          </a:p>
          <a:p>
            <a:r>
              <a:rPr lang="en-US" dirty="0"/>
              <a:t>Motivation for using ggplot2</a:t>
            </a:r>
          </a:p>
          <a:p>
            <a:r>
              <a:rPr lang="en-US" dirty="0"/>
              <a:t>How to get started with ggplot2</a:t>
            </a:r>
          </a:p>
          <a:p>
            <a:r>
              <a:rPr lang="en-US" dirty="0"/>
              <a:t>How to make a scatterplot in R</a:t>
            </a:r>
          </a:p>
          <a:p>
            <a:r>
              <a:rPr lang="en-US" dirty="0"/>
              <a:t>How to make a line graph in R</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221219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6AD8411B-93AD-4FE0-8027-DBE061DB6348}"/>
              </a:ext>
            </a:extLst>
          </p:cNvPr>
          <p:cNvSpPr>
            <a:spLocks noGrp="1"/>
          </p:cNvSpPr>
          <p:nvPr>
            <p:ph type="title"/>
          </p:nvPr>
        </p:nvSpPr>
        <p:spPr>
          <a:xfrm>
            <a:off x="3204642" y="2353641"/>
            <a:ext cx="5782716" cy="2150719"/>
          </a:xfrm>
          <a:noFill/>
        </p:spPr>
        <p:txBody>
          <a:bodyPr vert="horz" lIns="91440" tIns="45720" rIns="91440" bIns="45720" rtlCol="0" anchor="ctr">
            <a:normAutofit/>
          </a:bodyPr>
          <a:lstStyle/>
          <a:p>
            <a:pPr algn="ctr"/>
            <a:r>
              <a:rPr lang="en-US" sz="3600" kern="1200" dirty="0">
                <a:solidFill>
                  <a:srgbClr val="080808"/>
                </a:solidFill>
                <a:latin typeface="+mj-lt"/>
                <a:ea typeface="+mj-ea"/>
                <a:cs typeface="+mj-cs"/>
              </a:rPr>
              <a:t>Questions</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389427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 name="Subtitle 2">
            <a:extLst>
              <a:ext uri="{FF2B5EF4-FFF2-40B4-BE49-F238E27FC236}">
                <a16:creationId xmlns:a16="http://schemas.microsoft.com/office/drawing/2014/main" id="{D9CC4032-57B1-4897-A086-AD0F356D05E6}"/>
              </a:ext>
            </a:extLst>
          </p:cNvPr>
          <p:cNvSpPr>
            <a:spLocks noGrp="1"/>
          </p:cNvSpPr>
          <p:nvPr>
            <p:ph type="subTitle" idx="1"/>
          </p:nvPr>
        </p:nvSpPr>
        <p:spPr>
          <a:xfrm>
            <a:off x="4439633" y="4518923"/>
            <a:ext cx="3312734" cy="1141851"/>
          </a:xfrm>
          <a:noFill/>
        </p:spPr>
        <p:txBody>
          <a:bodyPr>
            <a:normAutofit/>
          </a:bodyPr>
          <a:lstStyle/>
          <a:p>
            <a:r>
              <a:rPr lang="en-US" dirty="0">
                <a:solidFill>
                  <a:srgbClr val="080808"/>
                </a:solidFill>
              </a:rPr>
              <a:t>Jenn Schilling</a:t>
            </a:r>
          </a:p>
          <a:p>
            <a:r>
              <a:rPr lang="en-US" dirty="0">
                <a:solidFill>
                  <a:srgbClr val="080808"/>
                </a:solidFill>
              </a:rPr>
              <a:t>April 13, 2021</a:t>
            </a:r>
          </a:p>
        </p:txBody>
      </p:sp>
      <p:sp>
        <p:nvSpPr>
          <p:cNvPr id="2" name="Title 1">
            <a:extLst>
              <a:ext uri="{FF2B5EF4-FFF2-40B4-BE49-F238E27FC236}">
                <a16:creationId xmlns:a16="http://schemas.microsoft.com/office/drawing/2014/main" id="{3220289F-B909-4753-A9B1-4259A9A4B540}"/>
              </a:ext>
            </a:extLst>
          </p:cNvPr>
          <p:cNvSpPr>
            <a:spLocks noGrp="1"/>
          </p:cNvSpPr>
          <p:nvPr>
            <p:ph type="ctrTitle"/>
          </p:nvPr>
        </p:nvSpPr>
        <p:spPr>
          <a:xfrm>
            <a:off x="3204642" y="2353641"/>
            <a:ext cx="5782716" cy="2150719"/>
          </a:xfrm>
          <a:noFill/>
        </p:spPr>
        <p:txBody>
          <a:bodyPr anchor="ctr">
            <a:normAutofit/>
          </a:bodyPr>
          <a:lstStyle/>
          <a:p>
            <a:r>
              <a:rPr lang="en-US" sz="4800" dirty="0">
                <a:solidFill>
                  <a:srgbClr val="080808"/>
                </a:solidFill>
              </a:rPr>
              <a:t>Data Visualization in R</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0336074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03FC117-54AE-4231-8219-69E3526E2341}"/>
              </a:ext>
            </a:extLst>
          </p:cNvPr>
          <p:cNvSpPr>
            <a:spLocks noGrp="1"/>
          </p:cNvSpPr>
          <p:nvPr>
            <p:ph type="title"/>
          </p:nvPr>
        </p:nvSpPr>
        <p:spPr>
          <a:xfrm>
            <a:off x="643467" y="321734"/>
            <a:ext cx="10905066" cy="1135737"/>
          </a:xfrm>
        </p:spPr>
        <p:txBody>
          <a:bodyPr>
            <a:normAutofit/>
          </a:bodyPr>
          <a:lstStyle/>
          <a:p>
            <a:r>
              <a:rPr lang="en-US" sz="3600" dirty="0"/>
              <a:t>Day 2 Agenda</a:t>
            </a:r>
          </a:p>
        </p:txBody>
      </p:sp>
      <p:sp>
        <p:nvSpPr>
          <p:cNvPr id="3" name="Content Placeholder 2">
            <a:extLst>
              <a:ext uri="{FF2B5EF4-FFF2-40B4-BE49-F238E27FC236}">
                <a16:creationId xmlns:a16="http://schemas.microsoft.com/office/drawing/2014/main" id="{BDAA0CD9-D632-4B6B-BF3C-73302529A4C9}"/>
              </a:ext>
            </a:extLst>
          </p:cNvPr>
          <p:cNvSpPr>
            <a:spLocks noGrp="1"/>
          </p:cNvSpPr>
          <p:nvPr>
            <p:ph idx="1"/>
          </p:nvPr>
        </p:nvSpPr>
        <p:spPr>
          <a:xfrm>
            <a:off x="643467" y="1782981"/>
            <a:ext cx="10905066" cy="4393982"/>
          </a:xfrm>
        </p:spPr>
        <p:txBody>
          <a:bodyPr>
            <a:normAutofit/>
          </a:bodyPr>
          <a:lstStyle/>
          <a:p>
            <a:r>
              <a:rPr lang="en-US" sz="2400" dirty="0"/>
              <a:t>Recap of previous session </a:t>
            </a:r>
          </a:p>
          <a:p>
            <a:r>
              <a:rPr lang="en-US" sz="2400" dirty="0"/>
              <a:t>How to make a bar graph in R </a:t>
            </a:r>
          </a:p>
          <a:p>
            <a:r>
              <a:rPr lang="en-US" sz="2400" dirty="0"/>
              <a:t>Adding and changing titles and labels in R </a:t>
            </a:r>
          </a:p>
          <a:p>
            <a:r>
              <a:rPr lang="en-US" sz="2400" dirty="0"/>
              <a:t>Formatting options for plots in R</a:t>
            </a:r>
          </a:p>
          <a:p>
            <a:r>
              <a:rPr lang="en-US" sz="2400" dirty="0"/>
              <a:t>How to save a plot in R </a:t>
            </a:r>
          </a:p>
          <a:p>
            <a:r>
              <a:rPr lang="en-US" sz="2400" dirty="0"/>
              <a:t>Where to go from here </a:t>
            </a:r>
          </a:p>
          <a:p>
            <a:r>
              <a:rPr lang="en-US" sz="2400" dirty="0"/>
              <a:t>Questions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056229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Learning Outcomes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r>
              <a:rPr lang="en-US" dirty="0"/>
              <a:t>Explain how the grammar of graphics works in R</a:t>
            </a:r>
          </a:p>
          <a:p>
            <a:r>
              <a:rPr lang="en-US" dirty="0"/>
              <a:t>Create three different plots in R</a:t>
            </a:r>
          </a:p>
          <a:p>
            <a:r>
              <a:rPr lang="en-US" dirty="0"/>
              <a:t>Add titles and labels to a plot in R</a:t>
            </a:r>
          </a:p>
          <a:p>
            <a:r>
              <a:rPr lang="en-US" dirty="0"/>
              <a:t>Change the formatting of a plot in R</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61544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Quick Recap</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r>
              <a:rPr lang="en-US" dirty="0"/>
              <a:t>Grammar of graphics</a:t>
            </a:r>
          </a:p>
          <a:p>
            <a:r>
              <a:rPr lang="en-US" dirty="0"/>
              <a:t>R setup</a:t>
            </a:r>
          </a:p>
          <a:p>
            <a:r>
              <a:rPr lang="en-US" dirty="0"/>
              <a:t>Making a plot</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638412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Bar Graphs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745995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Titles and Labels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70923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03FC117-54AE-4231-8219-69E3526E2341}"/>
              </a:ext>
            </a:extLst>
          </p:cNvPr>
          <p:cNvSpPr>
            <a:spLocks noGrp="1"/>
          </p:cNvSpPr>
          <p:nvPr>
            <p:ph type="title"/>
          </p:nvPr>
        </p:nvSpPr>
        <p:spPr>
          <a:xfrm>
            <a:off x="643467" y="321734"/>
            <a:ext cx="10905066" cy="1135737"/>
          </a:xfrm>
        </p:spPr>
        <p:txBody>
          <a:bodyPr>
            <a:normAutofit/>
          </a:bodyPr>
          <a:lstStyle/>
          <a:p>
            <a:r>
              <a:rPr lang="en-US" sz="3600" dirty="0"/>
              <a:t>Day 1 Agenda</a:t>
            </a:r>
          </a:p>
        </p:txBody>
      </p:sp>
      <p:sp>
        <p:nvSpPr>
          <p:cNvPr id="3" name="Content Placeholder 2">
            <a:extLst>
              <a:ext uri="{FF2B5EF4-FFF2-40B4-BE49-F238E27FC236}">
                <a16:creationId xmlns:a16="http://schemas.microsoft.com/office/drawing/2014/main" id="{BDAA0CD9-D632-4B6B-BF3C-73302529A4C9}"/>
              </a:ext>
            </a:extLst>
          </p:cNvPr>
          <p:cNvSpPr>
            <a:spLocks noGrp="1"/>
          </p:cNvSpPr>
          <p:nvPr>
            <p:ph idx="1"/>
          </p:nvPr>
        </p:nvSpPr>
        <p:spPr>
          <a:xfrm>
            <a:off x="643467" y="1782981"/>
            <a:ext cx="10905066" cy="4393982"/>
          </a:xfrm>
        </p:spPr>
        <p:txBody>
          <a:bodyPr>
            <a:normAutofit/>
          </a:bodyPr>
          <a:lstStyle/>
          <a:p>
            <a:r>
              <a:rPr lang="en-US" sz="2400" dirty="0"/>
              <a:t>Why is data visualization important? </a:t>
            </a:r>
          </a:p>
          <a:p>
            <a:r>
              <a:rPr lang="en-US" sz="2400" dirty="0"/>
              <a:t>Best practices in data visualization </a:t>
            </a:r>
          </a:p>
          <a:p>
            <a:r>
              <a:rPr lang="en-US" sz="2400" dirty="0"/>
              <a:t>Data visualization in R </a:t>
            </a:r>
          </a:p>
          <a:p>
            <a:r>
              <a:rPr lang="en-US" sz="2400" dirty="0"/>
              <a:t>R setup </a:t>
            </a:r>
          </a:p>
          <a:p>
            <a:r>
              <a:rPr lang="en-US" sz="2400" dirty="0"/>
              <a:t>How to make a scatterplot in R </a:t>
            </a:r>
          </a:p>
          <a:p>
            <a:r>
              <a:rPr lang="en-US" sz="2400" dirty="0"/>
              <a:t>How to make a line graph in R </a:t>
            </a:r>
          </a:p>
          <a:p>
            <a:r>
              <a:rPr lang="en-US" sz="2400" dirty="0"/>
              <a:t>Questions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167533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Formatting</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149906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Saving</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7813916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Where to go next</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r>
              <a:rPr lang="en-US" dirty="0">
                <a:hlinkClick r:id="rId2"/>
              </a:rPr>
              <a:t>ggplot2: Elegant Graphics for Data Analysis by  Hadley Wickham</a:t>
            </a:r>
            <a:endParaRPr lang="en-US" dirty="0"/>
          </a:p>
          <a:p>
            <a:r>
              <a:rPr lang="en-US" dirty="0">
                <a:hlinkClick r:id="rId3"/>
              </a:rPr>
              <a:t>Data Visualization Chapter in R for Data Science by Hadley Wickham &amp; Garrett </a:t>
            </a:r>
            <a:r>
              <a:rPr lang="en-US" dirty="0" err="1">
                <a:hlinkClick r:id="rId3"/>
              </a:rPr>
              <a:t>Grolemund</a:t>
            </a:r>
            <a:endParaRPr lang="en-US" dirty="0"/>
          </a:p>
          <a:p>
            <a:r>
              <a:rPr lang="en-US" dirty="0">
                <a:hlinkClick r:id="rId4"/>
              </a:rPr>
              <a:t>ggplot2 Reference Guide </a:t>
            </a:r>
            <a:endParaRPr lang="en-US" dirty="0"/>
          </a:p>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543079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1388A-4824-4A29-ADD9-8CFCC321EE86}"/>
              </a:ext>
            </a:extLst>
          </p:cNvPr>
          <p:cNvSpPr>
            <a:spLocks noGrp="1"/>
          </p:cNvSpPr>
          <p:nvPr>
            <p:ph type="title"/>
          </p:nvPr>
        </p:nvSpPr>
        <p:spPr>
          <a:xfrm>
            <a:off x="643467" y="321734"/>
            <a:ext cx="10905066" cy="1135737"/>
          </a:xfrm>
        </p:spPr>
        <p:txBody>
          <a:bodyPr>
            <a:normAutofit/>
          </a:bodyPr>
          <a:lstStyle/>
          <a:p>
            <a:r>
              <a:rPr lang="en-US" sz="3600" dirty="0"/>
              <a:t>What did we learn today?</a:t>
            </a:r>
          </a:p>
        </p:txBody>
      </p:sp>
      <p:sp>
        <p:nvSpPr>
          <p:cNvPr id="3" name="Content Placeholder 2">
            <a:extLst>
              <a:ext uri="{FF2B5EF4-FFF2-40B4-BE49-F238E27FC236}">
                <a16:creationId xmlns:a16="http://schemas.microsoft.com/office/drawing/2014/main" id="{9CD29E42-4D8E-43A2-BF12-9FC55D34DB03}"/>
              </a:ext>
            </a:extLst>
          </p:cNvPr>
          <p:cNvSpPr>
            <a:spLocks noGrp="1"/>
          </p:cNvSpPr>
          <p:nvPr>
            <p:ph idx="1"/>
          </p:nvPr>
        </p:nvSpPr>
        <p:spPr>
          <a:xfrm>
            <a:off x="643467" y="1782981"/>
            <a:ext cx="10905066" cy="4393982"/>
          </a:xfrm>
        </p:spPr>
        <p:txBody>
          <a:bodyPr>
            <a:normAutofit/>
          </a:bodyPr>
          <a:lstStyle/>
          <a:p>
            <a:r>
              <a:rPr lang="en-US" dirty="0"/>
              <a:t>How to make a bar graph in R</a:t>
            </a:r>
          </a:p>
          <a:p>
            <a:r>
              <a:rPr lang="en-US" dirty="0"/>
              <a:t>How to make add titles and labels to a graph in R</a:t>
            </a:r>
          </a:p>
          <a:p>
            <a:r>
              <a:rPr lang="en-US" dirty="0"/>
              <a:t>How to change the formatting of a graph in R</a:t>
            </a:r>
          </a:p>
          <a:p>
            <a:r>
              <a:rPr lang="en-US" dirty="0"/>
              <a:t>How to save a graph in R</a:t>
            </a:r>
          </a:p>
          <a:p>
            <a:r>
              <a:rPr lang="en-US" dirty="0"/>
              <a:t>Where to find more information on ggplot2 </a:t>
            </a:r>
          </a:p>
        </p:txBody>
      </p:sp>
    </p:spTree>
    <p:extLst>
      <p:ext uri="{BB962C8B-B14F-4D97-AF65-F5344CB8AC3E}">
        <p14:creationId xmlns:p14="http://schemas.microsoft.com/office/powerpoint/2010/main" val="16143092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6AD8411B-93AD-4FE0-8027-DBE061DB6348}"/>
              </a:ext>
            </a:extLst>
          </p:cNvPr>
          <p:cNvSpPr>
            <a:spLocks noGrp="1"/>
          </p:cNvSpPr>
          <p:nvPr>
            <p:ph type="title"/>
          </p:nvPr>
        </p:nvSpPr>
        <p:spPr>
          <a:xfrm>
            <a:off x="3204642" y="2353641"/>
            <a:ext cx="5782716" cy="2150719"/>
          </a:xfrm>
          <a:noFill/>
        </p:spPr>
        <p:txBody>
          <a:bodyPr vert="horz" lIns="91440" tIns="45720" rIns="91440" bIns="45720" rtlCol="0" anchor="ctr">
            <a:normAutofit/>
          </a:bodyPr>
          <a:lstStyle/>
          <a:p>
            <a:pPr algn="ctr"/>
            <a:r>
              <a:rPr lang="en-US" sz="3600" kern="1200" dirty="0">
                <a:solidFill>
                  <a:srgbClr val="080808"/>
                </a:solidFill>
                <a:latin typeface="+mj-lt"/>
                <a:ea typeface="+mj-ea"/>
                <a:cs typeface="+mj-cs"/>
              </a:rPr>
              <a:t>Questions</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13087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Learning Outcomes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r>
              <a:rPr lang="en-US" dirty="0"/>
              <a:t>Explain how the grammar of graphics works in R</a:t>
            </a:r>
          </a:p>
          <a:p>
            <a:r>
              <a:rPr lang="en-US" dirty="0"/>
              <a:t>Create three different plots in R</a:t>
            </a:r>
          </a:p>
          <a:p>
            <a:r>
              <a:rPr lang="en-US" dirty="0"/>
              <a:t>Add titles and labels to a plot in R</a:t>
            </a:r>
          </a:p>
          <a:p>
            <a:r>
              <a:rPr lang="en-US" dirty="0"/>
              <a:t>Change the formatting of a plot in R</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65437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3BF98C1-FA58-4320-A784-DA84B4A514F9}"/>
              </a:ext>
            </a:extLst>
          </p:cNvPr>
          <p:cNvSpPr>
            <a:spLocks noGrp="1"/>
          </p:cNvSpPr>
          <p:nvPr>
            <p:ph type="title"/>
          </p:nvPr>
        </p:nvSpPr>
        <p:spPr>
          <a:xfrm>
            <a:off x="643467" y="321734"/>
            <a:ext cx="10905066" cy="1135737"/>
          </a:xfrm>
        </p:spPr>
        <p:txBody>
          <a:bodyPr>
            <a:normAutofit/>
          </a:bodyPr>
          <a:lstStyle/>
          <a:p>
            <a:r>
              <a:rPr lang="en-US" sz="3600" dirty="0"/>
              <a:t>Why visualize data?</a:t>
            </a:r>
          </a:p>
        </p:txBody>
      </p:sp>
      <p:sp>
        <p:nvSpPr>
          <p:cNvPr id="3" name="Content Placeholder 2">
            <a:extLst>
              <a:ext uri="{FF2B5EF4-FFF2-40B4-BE49-F238E27FC236}">
                <a16:creationId xmlns:a16="http://schemas.microsoft.com/office/drawing/2014/main" id="{0C6A2005-25DE-4065-A5A6-FFEA4D95E301}"/>
              </a:ext>
            </a:extLst>
          </p:cNvPr>
          <p:cNvSpPr>
            <a:spLocks noGrp="1"/>
          </p:cNvSpPr>
          <p:nvPr>
            <p:ph idx="1"/>
          </p:nvPr>
        </p:nvSpPr>
        <p:spPr>
          <a:xfrm>
            <a:off x="643467" y="1782981"/>
            <a:ext cx="10905066" cy="4393982"/>
          </a:xfrm>
        </p:spPr>
        <p:txBody>
          <a:bodyPr>
            <a:normAutofit/>
          </a:bodyPr>
          <a:lstStyle/>
          <a:p>
            <a:pPr fontAlgn="base"/>
            <a:r>
              <a:rPr lang="en-US" dirty="0"/>
              <a:t>Gain understanding </a:t>
            </a:r>
          </a:p>
          <a:p>
            <a:pPr fontAlgn="base"/>
            <a:r>
              <a:rPr lang="en-US" dirty="0"/>
              <a:t>Show patterns</a:t>
            </a:r>
          </a:p>
          <a:p>
            <a:pPr fontAlgn="base"/>
            <a:r>
              <a:rPr lang="en-US" dirty="0"/>
              <a:t>Engage viewer</a:t>
            </a:r>
          </a:p>
          <a:p>
            <a:pPr fontAlgn="base"/>
            <a:r>
              <a:rPr lang="en-US" dirty="0"/>
              <a:t>Convince viewer</a:t>
            </a:r>
          </a:p>
          <a:p>
            <a:pPr fontAlgn="base"/>
            <a:r>
              <a:rPr lang="en-US" dirty="0"/>
              <a:t>Tell a story</a:t>
            </a:r>
          </a:p>
          <a:p>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022007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361CFEE-5876-42FE-A373-AF4D92CCA7EF}"/>
              </a:ext>
            </a:extLst>
          </p:cNvPr>
          <p:cNvSpPr>
            <a:spLocks noGrp="1"/>
          </p:cNvSpPr>
          <p:nvPr>
            <p:ph type="title"/>
          </p:nvPr>
        </p:nvSpPr>
        <p:spPr>
          <a:xfrm>
            <a:off x="643467" y="321734"/>
            <a:ext cx="10905066" cy="1135737"/>
          </a:xfrm>
        </p:spPr>
        <p:txBody>
          <a:bodyPr>
            <a:normAutofit/>
          </a:bodyPr>
          <a:lstStyle/>
          <a:p>
            <a:r>
              <a:rPr lang="en-US" sz="3600" dirty="0"/>
              <a:t>Datasets of (x, y) coordinate pairs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32" name="Picture 8">
            <a:extLst>
              <a:ext uri="{FF2B5EF4-FFF2-40B4-BE49-F238E27FC236}">
                <a16:creationId xmlns:a16="http://schemas.microsoft.com/office/drawing/2014/main" id="{A852DFF6-78E1-4BDB-A298-96D838DDCA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3940" y="1986363"/>
            <a:ext cx="7144119" cy="3934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1451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8" name="Rectangle 7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EBDE2263-90C9-4797-8F99-F64EC740C017}"/>
              </a:ext>
            </a:extLst>
          </p:cNvPr>
          <p:cNvSpPr>
            <a:spLocks noGrp="1"/>
          </p:cNvSpPr>
          <p:nvPr>
            <p:ph type="title"/>
          </p:nvPr>
        </p:nvSpPr>
        <p:spPr>
          <a:xfrm>
            <a:off x="643467" y="321734"/>
            <a:ext cx="10905066" cy="1135737"/>
          </a:xfrm>
        </p:spPr>
        <p:txBody>
          <a:bodyPr>
            <a:normAutofit/>
          </a:bodyPr>
          <a:lstStyle/>
          <a:p>
            <a:r>
              <a:rPr lang="en-US" sz="3600" dirty="0"/>
              <a:t>Datasets Visualized</a:t>
            </a:r>
          </a:p>
        </p:txBody>
      </p:sp>
      <p:grpSp>
        <p:nvGrpSpPr>
          <p:cNvPr id="2060" name="Group 7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76" name="Isosceles Triangle 7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7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50" name="Picture 2">
            <a:extLst>
              <a:ext uri="{FF2B5EF4-FFF2-40B4-BE49-F238E27FC236}">
                <a16:creationId xmlns:a16="http://schemas.microsoft.com/office/drawing/2014/main" id="{4D29E71D-D78E-4581-8607-8C6D6EDCD69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858413" y="1321553"/>
            <a:ext cx="8475173" cy="5341985"/>
          </a:xfrm>
          <a:prstGeom prst="rect">
            <a:avLst/>
          </a:prstGeom>
          <a:noFill/>
          <a:extLst>
            <a:ext uri="{909E8E84-426E-40DD-AFC4-6F175D3DCCD1}">
              <a14:hiddenFill xmlns:a14="http://schemas.microsoft.com/office/drawing/2010/main">
                <a:solidFill>
                  <a:srgbClr val="FFFFFF"/>
                </a:solidFill>
              </a14:hiddenFill>
            </a:ext>
          </a:extLst>
        </p:spPr>
      </p:pic>
      <p:grpSp>
        <p:nvGrpSpPr>
          <p:cNvPr id="2062" name="Group 7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80" name="Rectangle 7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3" name="Isosceles Triangle 8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262489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55A686-6983-43BA-95E5-22AA474730DF}"/>
              </a:ext>
            </a:extLst>
          </p:cNvPr>
          <p:cNvSpPr>
            <a:spLocks noGrp="1"/>
          </p:cNvSpPr>
          <p:nvPr>
            <p:ph type="title"/>
          </p:nvPr>
        </p:nvSpPr>
        <p:spPr>
          <a:xfrm>
            <a:off x="643467" y="321734"/>
            <a:ext cx="10905066" cy="1135737"/>
          </a:xfrm>
        </p:spPr>
        <p:txBody>
          <a:bodyPr>
            <a:normAutofit/>
          </a:bodyPr>
          <a:lstStyle/>
          <a:p>
            <a:r>
              <a:rPr lang="en-US" sz="3600" dirty="0"/>
              <a:t>Best Practices in Data Visualization</a:t>
            </a:r>
          </a:p>
        </p:txBody>
      </p:sp>
      <p:sp>
        <p:nvSpPr>
          <p:cNvPr id="3" name="Content Placeholder 2">
            <a:extLst>
              <a:ext uri="{FF2B5EF4-FFF2-40B4-BE49-F238E27FC236}">
                <a16:creationId xmlns:a16="http://schemas.microsoft.com/office/drawing/2014/main" id="{4ECE313C-FAFA-4712-A1C7-554E8DA02BF0}"/>
              </a:ext>
            </a:extLst>
          </p:cNvPr>
          <p:cNvSpPr>
            <a:spLocks noGrp="1"/>
          </p:cNvSpPr>
          <p:nvPr>
            <p:ph idx="1"/>
          </p:nvPr>
        </p:nvSpPr>
        <p:spPr>
          <a:xfrm>
            <a:off x="643467" y="1782981"/>
            <a:ext cx="10905066" cy="4393982"/>
          </a:xfrm>
        </p:spPr>
        <p:txBody>
          <a:bodyPr>
            <a:normAutofit/>
          </a:bodyPr>
          <a:lstStyle/>
          <a:p>
            <a:pPr marL="0" indent="0">
              <a:buNone/>
            </a:pPr>
            <a:r>
              <a:rPr lang="en-US" dirty="0"/>
              <a:t>“A good visualization is:</a:t>
            </a:r>
          </a:p>
          <a:p>
            <a:pPr marL="514350" indent="-514350">
              <a:buFont typeface="+mj-lt"/>
              <a:buAutoNum type="arabicPeriod"/>
            </a:pPr>
            <a:r>
              <a:rPr lang="en-US" dirty="0"/>
              <a:t>reliable information,</a:t>
            </a:r>
          </a:p>
          <a:p>
            <a:pPr marL="514350" indent="-514350">
              <a:buFont typeface="+mj-lt"/>
              <a:buAutoNum type="arabicPeriod"/>
            </a:pPr>
            <a:r>
              <a:rPr lang="en-US" dirty="0"/>
              <a:t>visually encoded so relevant patterns become noticeable,</a:t>
            </a:r>
          </a:p>
          <a:p>
            <a:pPr marL="514350" indent="-514350">
              <a:buFont typeface="+mj-lt"/>
              <a:buAutoNum type="arabicPeriod"/>
            </a:pPr>
            <a:r>
              <a:rPr lang="en-US" dirty="0"/>
              <a:t>organized in a way that enables at least some exploration, when it’s appropriate,</a:t>
            </a:r>
          </a:p>
          <a:p>
            <a:pPr marL="514350" indent="-514350">
              <a:buFont typeface="+mj-lt"/>
              <a:buAutoNum type="arabicPeriod"/>
            </a:pPr>
            <a:r>
              <a:rPr lang="en-US" dirty="0"/>
              <a:t>and presented in an attractive manner, but always remembering that honesty, clarity, and depth come first.”</a:t>
            </a:r>
          </a:p>
          <a:p>
            <a:pPr marL="0" indent="0">
              <a:buNone/>
            </a:pPr>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Rectangle 3">
            <a:extLst>
              <a:ext uri="{FF2B5EF4-FFF2-40B4-BE49-F238E27FC236}">
                <a16:creationId xmlns:a16="http://schemas.microsoft.com/office/drawing/2014/main" id="{F4E412A4-C6B2-4CA1-893F-DF47512D2C8C}"/>
              </a:ext>
            </a:extLst>
          </p:cNvPr>
          <p:cNvSpPr/>
          <p:nvPr/>
        </p:nvSpPr>
        <p:spPr>
          <a:xfrm>
            <a:off x="6096001" y="6596390"/>
            <a:ext cx="6096000" cy="261610"/>
          </a:xfrm>
          <a:prstGeom prst="rect">
            <a:avLst/>
          </a:prstGeom>
        </p:spPr>
        <p:txBody>
          <a:bodyPr wrap="square">
            <a:spAutoFit/>
          </a:bodyPr>
          <a:lstStyle/>
          <a:p>
            <a:pPr algn="r"/>
            <a:r>
              <a:rPr lang="en-US" sz="1100" dirty="0">
                <a:solidFill>
                  <a:srgbClr val="808080"/>
                </a:solidFill>
              </a:rPr>
              <a:t>(Cairo, 2016, p</a:t>
            </a:r>
            <a:r>
              <a:rPr lang="en-US" sz="1100" b="0" i="0" dirty="0">
                <a:solidFill>
                  <a:srgbClr val="808080"/>
                </a:solidFill>
                <a:effectLst/>
              </a:rPr>
              <a:t>. 12)</a:t>
            </a:r>
            <a:endParaRPr lang="en-US" sz="1100" dirty="0"/>
          </a:p>
        </p:txBody>
      </p:sp>
    </p:spTree>
    <p:extLst>
      <p:ext uri="{BB962C8B-B14F-4D97-AF65-F5344CB8AC3E}">
        <p14:creationId xmlns:p14="http://schemas.microsoft.com/office/powerpoint/2010/main" val="4140122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55A686-6983-43BA-95E5-22AA474730DF}"/>
              </a:ext>
            </a:extLst>
          </p:cNvPr>
          <p:cNvSpPr>
            <a:spLocks noGrp="1"/>
          </p:cNvSpPr>
          <p:nvPr>
            <p:ph type="title"/>
          </p:nvPr>
        </p:nvSpPr>
        <p:spPr>
          <a:xfrm>
            <a:off x="643467" y="321734"/>
            <a:ext cx="10905066" cy="1135737"/>
          </a:xfrm>
        </p:spPr>
        <p:txBody>
          <a:bodyPr>
            <a:normAutofit/>
          </a:bodyPr>
          <a:lstStyle/>
          <a:p>
            <a:r>
              <a:rPr lang="en-US" sz="3600" dirty="0"/>
              <a:t>Best Practices in Data Visualization</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1" name="Content Placeholder 4">
            <a:extLst>
              <a:ext uri="{FF2B5EF4-FFF2-40B4-BE49-F238E27FC236}">
                <a16:creationId xmlns:a16="http://schemas.microsoft.com/office/drawing/2014/main" id="{6E5EE2A7-7167-487D-8935-123F720C5FD1}"/>
              </a:ext>
            </a:extLst>
          </p:cNvPr>
          <p:cNvPicPr>
            <a:picLocks noChangeAspect="1"/>
          </p:cNvPicPr>
          <p:nvPr/>
        </p:nvPicPr>
        <p:blipFill>
          <a:blip r:embed="rId3"/>
          <a:stretch>
            <a:fillRect/>
          </a:stretch>
        </p:blipFill>
        <p:spPr>
          <a:xfrm>
            <a:off x="3411217" y="1825625"/>
            <a:ext cx="5369566" cy="4351338"/>
          </a:xfrm>
          <a:prstGeom prst="rect">
            <a:avLst/>
          </a:prstGeom>
        </p:spPr>
      </p:pic>
      <p:sp>
        <p:nvSpPr>
          <p:cNvPr id="13" name="Rectangle 12">
            <a:extLst>
              <a:ext uri="{FF2B5EF4-FFF2-40B4-BE49-F238E27FC236}">
                <a16:creationId xmlns:a16="http://schemas.microsoft.com/office/drawing/2014/main" id="{92D1256F-8AC8-48F5-89B4-0AB4E8F34F30}"/>
              </a:ext>
            </a:extLst>
          </p:cNvPr>
          <p:cNvSpPr/>
          <p:nvPr/>
        </p:nvSpPr>
        <p:spPr>
          <a:xfrm>
            <a:off x="6096001" y="6596390"/>
            <a:ext cx="6096000" cy="261610"/>
          </a:xfrm>
          <a:prstGeom prst="rect">
            <a:avLst/>
          </a:prstGeom>
        </p:spPr>
        <p:txBody>
          <a:bodyPr wrap="square">
            <a:spAutoFit/>
          </a:bodyPr>
          <a:lstStyle/>
          <a:p>
            <a:pPr algn="r"/>
            <a:r>
              <a:rPr lang="en-US" sz="1100" b="0" i="0" dirty="0">
                <a:solidFill>
                  <a:srgbClr val="8B8B8B"/>
                </a:solidFill>
                <a:effectLst/>
              </a:rPr>
              <a:t>(Few, 2004, p. 5)</a:t>
            </a:r>
            <a:endParaRPr lang="en-US" sz="1100" dirty="0">
              <a:solidFill>
                <a:srgbClr val="8B8B8B"/>
              </a:solidFill>
            </a:endParaRPr>
          </a:p>
        </p:txBody>
      </p:sp>
    </p:spTree>
    <p:extLst>
      <p:ext uri="{BB962C8B-B14F-4D97-AF65-F5344CB8AC3E}">
        <p14:creationId xmlns:p14="http://schemas.microsoft.com/office/powerpoint/2010/main" val="2239142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860</Words>
  <Application>Microsoft Office PowerPoint</Application>
  <PresentationFormat>Widescreen</PresentationFormat>
  <Paragraphs>142</Paragraphs>
  <Slides>34</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Calibri Light</vt:lpstr>
      <vt:lpstr>Office Theme</vt:lpstr>
      <vt:lpstr>Data Visualization in R</vt:lpstr>
      <vt:lpstr>Hello!</vt:lpstr>
      <vt:lpstr>Day 1 Agenda</vt:lpstr>
      <vt:lpstr>Learning Outcomes</vt:lpstr>
      <vt:lpstr>Why visualize data?</vt:lpstr>
      <vt:lpstr>Datasets of (x, y) coordinate pairs</vt:lpstr>
      <vt:lpstr>Datasets Visualized</vt:lpstr>
      <vt:lpstr>Best Practices in Data Visualization</vt:lpstr>
      <vt:lpstr>Best Practices in Data Visualization</vt:lpstr>
      <vt:lpstr>Best Practices in Data Visualization</vt:lpstr>
      <vt:lpstr>Best Practices of Data Visualization</vt:lpstr>
      <vt:lpstr>Data Visualization in R</vt:lpstr>
      <vt:lpstr>The Grammar of Graphics</vt:lpstr>
      <vt:lpstr>PowerPoint Presentation</vt:lpstr>
      <vt:lpstr>PowerPoint Presentation</vt:lpstr>
      <vt:lpstr>R Setup</vt:lpstr>
      <vt:lpstr>PowerPoint Presentation</vt:lpstr>
      <vt:lpstr>PowerPoint Presentation</vt:lpstr>
      <vt:lpstr>PowerPoint Presentation</vt:lpstr>
      <vt:lpstr>Scatterplots</vt:lpstr>
      <vt:lpstr>Line Graph</vt:lpstr>
      <vt:lpstr>What did we learn today?</vt:lpstr>
      <vt:lpstr>Questions</vt:lpstr>
      <vt:lpstr>Data Visualization in R</vt:lpstr>
      <vt:lpstr>Day 2 Agenda</vt:lpstr>
      <vt:lpstr>Learning Outcomes</vt:lpstr>
      <vt:lpstr>Quick Recap</vt:lpstr>
      <vt:lpstr>Bar Graphs</vt:lpstr>
      <vt:lpstr>Titles and Labels</vt:lpstr>
      <vt:lpstr>Formatting</vt:lpstr>
      <vt:lpstr>Saving</vt:lpstr>
      <vt:lpstr>Where to go next</vt:lpstr>
      <vt:lpstr>What did we learn today?</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in R</dc:title>
  <dc:creator>Schilling, Jenn - (jaschilling)</dc:creator>
  <cp:lastModifiedBy>Schilling, Jenn - (jaschilling)</cp:lastModifiedBy>
  <cp:revision>12</cp:revision>
  <dcterms:created xsi:type="dcterms:W3CDTF">2021-03-06T21:07:36Z</dcterms:created>
  <dcterms:modified xsi:type="dcterms:W3CDTF">2021-03-07T00:11:28Z</dcterms:modified>
</cp:coreProperties>
</file>

<file path=docProps/thumbnail.jpeg>
</file>